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131"/>
  </p:notesMasterIdLst>
  <p:sldIdLst>
    <p:sldId id="258" r:id="rId3"/>
    <p:sldId id="445" r:id="rId4"/>
    <p:sldId id="405" r:id="rId5"/>
    <p:sldId id="406" r:id="rId6"/>
    <p:sldId id="407" r:id="rId7"/>
    <p:sldId id="408" r:id="rId8"/>
    <p:sldId id="409" r:id="rId9"/>
    <p:sldId id="410" r:id="rId10"/>
    <p:sldId id="411"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428" r:id="rId28"/>
    <p:sldId id="429" r:id="rId29"/>
    <p:sldId id="430" r:id="rId30"/>
    <p:sldId id="431" r:id="rId31"/>
    <p:sldId id="432" r:id="rId32"/>
    <p:sldId id="433" r:id="rId33"/>
    <p:sldId id="434" r:id="rId34"/>
    <p:sldId id="435" r:id="rId35"/>
    <p:sldId id="436" r:id="rId36"/>
    <p:sldId id="437" r:id="rId37"/>
    <p:sldId id="438" r:id="rId38"/>
    <p:sldId id="439" r:id="rId39"/>
    <p:sldId id="440" r:id="rId40"/>
    <p:sldId id="441" r:id="rId41"/>
    <p:sldId id="442" r:id="rId42"/>
    <p:sldId id="443" r:id="rId43"/>
    <p:sldId id="444" r:id="rId44"/>
    <p:sldId id="365" r:id="rId45"/>
    <p:sldId id="366" r:id="rId46"/>
    <p:sldId id="367" r:id="rId47"/>
    <p:sldId id="368" r:id="rId48"/>
    <p:sldId id="369" r:id="rId49"/>
    <p:sldId id="370" r:id="rId50"/>
    <p:sldId id="371" r:id="rId51"/>
    <p:sldId id="372" r:id="rId52"/>
    <p:sldId id="373" r:id="rId53"/>
    <p:sldId id="374" r:id="rId54"/>
    <p:sldId id="375" r:id="rId55"/>
    <p:sldId id="376" r:id="rId56"/>
    <p:sldId id="377" r:id="rId57"/>
    <p:sldId id="378" r:id="rId58"/>
    <p:sldId id="379" r:id="rId59"/>
    <p:sldId id="380" r:id="rId60"/>
    <p:sldId id="381" r:id="rId61"/>
    <p:sldId id="382" r:id="rId62"/>
    <p:sldId id="383" r:id="rId63"/>
    <p:sldId id="384" r:id="rId64"/>
    <p:sldId id="385" r:id="rId65"/>
    <p:sldId id="386" r:id="rId66"/>
    <p:sldId id="387" r:id="rId67"/>
    <p:sldId id="388" r:id="rId68"/>
    <p:sldId id="389" r:id="rId69"/>
    <p:sldId id="390" r:id="rId70"/>
    <p:sldId id="391" r:id="rId71"/>
    <p:sldId id="392" r:id="rId72"/>
    <p:sldId id="393" r:id="rId73"/>
    <p:sldId id="394" r:id="rId74"/>
    <p:sldId id="395" r:id="rId75"/>
    <p:sldId id="396" r:id="rId76"/>
    <p:sldId id="397" r:id="rId77"/>
    <p:sldId id="398" r:id="rId78"/>
    <p:sldId id="399" r:id="rId79"/>
    <p:sldId id="400" r:id="rId80"/>
    <p:sldId id="401" r:id="rId81"/>
    <p:sldId id="402" r:id="rId82"/>
    <p:sldId id="403" r:id="rId83"/>
    <p:sldId id="404" r:id="rId84"/>
    <p:sldId id="339" r:id="rId85"/>
    <p:sldId id="260" r:id="rId86"/>
    <p:sldId id="342" r:id="rId87"/>
    <p:sldId id="343" r:id="rId88"/>
    <p:sldId id="341" r:id="rId89"/>
    <p:sldId id="338" r:id="rId90"/>
    <p:sldId id="261" r:id="rId91"/>
    <p:sldId id="264" r:id="rId92"/>
    <p:sldId id="269" r:id="rId93"/>
    <p:sldId id="353" r:id="rId94"/>
    <p:sldId id="359" r:id="rId95"/>
    <p:sldId id="361" r:id="rId96"/>
    <p:sldId id="270" r:id="rId97"/>
    <p:sldId id="271" r:id="rId98"/>
    <p:sldId id="286" r:id="rId99"/>
    <p:sldId id="272" r:id="rId100"/>
    <p:sldId id="273" r:id="rId101"/>
    <p:sldId id="344" r:id="rId102"/>
    <p:sldId id="354" r:id="rId103"/>
    <p:sldId id="356" r:id="rId104"/>
    <p:sldId id="355" r:id="rId105"/>
    <p:sldId id="345" r:id="rId106"/>
    <p:sldId id="346" r:id="rId107"/>
    <p:sldId id="347" r:id="rId108"/>
    <p:sldId id="348" r:id="rId109"/>
    <p:sldId id="349" r:id="rId110"/>
    <p:sldId id="350" r:id="rId111"/>
    <p:sldId id="351" r:id="rId112"/>
    <p:sldId id="364" r:id="rId113"/>
    <p:sldId id="352" r:id="rId114"/>
    <p:sldId id="362" r:id="rId115"/>
    <p:sldId id="363" r:id="rId116"/>
    <p:sldId id="357" r:id="rId117"/>
    <p:sldId id="358" r:id="rId118"/>
    <p:sldId id="274" r:id="rId119"/>
    <p:sldId id="275" r:id="rId120"/>
    <p:sldId id="276" r:id="rId121"/>
    <p:sldId id="277" r:id="rId122"/>
    <p:sldId id="278" r:id="rId123"/>
    <p:sldId id="280" r:id="rId124"/>
    <p:sldId id="325" r:id="rId125"/>
    <p:sldId id="327" r:id="rId126"/>
    <p:sldId id="337" r:id="rId127"/>
    <p:sldId id="311" r:id="rId128"/>
    <p:sldId id="312" r:id="rId129"/>
    <p:sldId id="316" r:id="rId130"/>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E23"/>
    <a:srgbClr val="F498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440" autoAdjust="0"/>
    <p:restoredTop sz="94671" autoAdjust="0"/>
  </p:normalViewPr>
  <p:slideViewPr>
    <p:cSldViewPr snapToGrid="0" snapToObjects="1">
      <p:cViewPr>
        <p:scale>
          <a:sx n="100" d="100"/>
          <a:sy n="100" d="100"/>
        </p:scale>
        <p:origin x="-2778" y="-462"/>
      </p:cViewPr>
      <p:guideLst>
        <p:guide orient="horz" pos="2160"/>
        <p:guide pos="2880"/>
      </p:guideLst>
    </p:cSldViewPr>
  </p:slideViewPr>
  <p:outlineViewPr>
    <p:cViewPr>
      <p:scale>
        <a:sx n="33" d="100"/>
        <a:sy n="33" d="100"/>
      </p:scale>
      <p:origin x="0" y="3990"/>
    </p:cViewPr>
  </p:outlineViewPr>
  <p:notesTextViewPr>
    <p:cViewPr>
      <p:scale>
        <a:sx n="100" d="100"/>
        <a:sy n="100" d="100"/>
      </p:scale>
      <p:origin x="0" y="0"/>
    </p:cViewPr>
  </p:notesTextViewPr>
  <p:sorterViewPr>
    <p:cViewPr>
      <p:scale>
        <a:sx n="100" d="100"/>
        <a:sy n="100" d="100"/>
      </p:scale>
      <p:origin x="0" y="1750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7202CA-AB07-4A99-90AB-58F8D99CBFE8}" type="datetimeFigureOut">
              <a:rPr lang="it-IT" smtClean="0"/>
              <a:pPr/>
              <a:t>29/09/2014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51E091-0472-47FF-B32A-C10FCA814363}" type="slidenum">
              <a:rPr lang="it-IT" smtClean="0"/>
              <a:pPr/>
              <a:t>‹N›</a:t>
            </a:fld>
            <a:endParaRPr lang="it-IT"/>
          </a:p>
        </p:txBody>
      </p:sp>
    </p:spTree>
    <p:extLst>
      <p:ext uri="{BB962C8B-B14F-4D97-AF65-F5344CB8AC3E}">
        <p14:creationId xmlns:p14="http://schemas.microsoft.com/office/powerpoint/2010/main" val="2251227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551E091-0472-47FF-B32A-C10FCA814363}" type="slidenum">
              <a:rPr lang="it-IT" smtClean="0"/>
              <a:pPr/>
              <a:t>115</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sottotitolo NERO">
    <p:spTree>
      <p:nvGrpSpPr>
        <p:cNvPr id="1" name=""/>
        <p:cNvGrpSpPr/>
        <p:nvPr/>
      </p:nvGrpSpPr>
      <p:grpSpPr>
        <a:xfrm>
          <a:off x="0" y="0"/>
          <a:ext cx="0" cy="0"/>
          <a:chOff x="0" y="0"/>
          <a:chExt cx="0" cy="0"/>
        </a:xfrm>
      </p:grpSpPr>
      <p:pic>
        <p:nvPicPr>
          <p:cNvPr id="10" name="Immagine 9"/>
          <p:cNvPicPr>
            <a:picLocks noChangeAspect="1"/>
          </p:cNvPicPr>
          <p:nvPr userDrawn="1"/>
        </p:nvPicPr>
        <p:blipFill>
          <a:blip r:embed="rId2"/>
          <a:stretch>
            <a:fillRect/>
          </a:stretch>
        </p:blipFill>
        <p:spPr>
          <a:xfrm>
            <a:off x="0" y="0"/>
            <a:ext cx="9144000" cy="6858000"/>
          </a:xfrm>
          <a:prstGeom prst="rect">
            <a:avLst/>
          </a:prstGeom>
        </p:spPr>
      </p:pic>
      <p:sp>
        <p:nvSpPr>
          <p:cNvPr id="14" name="Titolo 1"/>
          <p:cNvSpPr>
            <a:spLocks noGrp="1"/>
          </p:cNvSpPr>
          <p:nvPr>
            <p:ph type="ctrTitle" hasCustomPrompt="1"/>
          </p:nvPr>
        </p:nvSpPr>
        <p:spPr>
          <a:xfrm>
            <a:off x="577273" y="1944810"/>
            <a:ext cx="7942017" cy="1470025"/>
          </a:xfrm>
        </p:spPr>
        <p:txBody>
          <a:bodyPr/>
          <a:lstStyle>
            <a:lvl1pPr>
              <a:defRPr sz="4400"/>
            </a:lvl1pPr>
          </a:lstStyle>
          <a:p>
            <a:r>
              <a:rPr lang="it-IT" sz="4000" dirty="0" smtClean="0">
                <a:solidFill>
                  <a:srgbClr val="F49800"/>
                </a:solidFill>
              </a:rPr>
              <a:t>TITOLO</a:t>
            </a:r>
            <a:endParaRPr lang="it-IT" dirty="0"/>
          </a:p>
        </p:txBody>
      </p:sp>
      <p:sp>
        <p:nvSpPr>
          <p:cNvPr id="15" name="Sottotitolo 2"/>
          <p:cNvSpPr>
            <a:spLocks noGrp="1"/>
          </p:cNvSpPr>
          <p:nvPr>
            <p:ph type="subTitle" idx="1" hasCustomPrompt="1"/>
          </p:nvPr>
        </p:nvSpPr>
        <p:spPr>
          <a:xfrm>
            <a:off x="577273" y="3414835"/>
            <a:ext cx="7942017"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Sottotitolo</a:t>
            </a:r>
            <a:endParaRPr lang="it-IT" dirty="0"/>
          </a:p>
        </p:txBody>
      </p:sp>
      <p:grpSp>
        <p:nvGrpSpPr>
          <p:cNvPr id="27" name="Gruppo 26"/>
          <p:cNvGrpSpPr/>
          <p:nvPr userDrawn="1"/>
        </p:nvGrpSpPr>
        <p:grpSpPr>
          <a:xfrm>
            <a:off x="8608047" y="6341856"/>
            <a:ext cx="321830" cy="312614"/>
            <a:chOff x="8519290" y="6252308"/>
            <a:chExt cx="402288" cy="390768"/>
          </a:xfrm>
        </p:grpSpPr>
        <p:pic>
          <p:nvPicPr>
            <p:cNvPr id="28" name="Immagine 27"/>
            <p:cNvPicPr>
              <a:picLocks noChangeAspect="1"/>
            </p:cNvPicPr>
            <p:nvPr userDrawn="1"/>
          </p:nvPicPr>
          <p:blipFill>
            <a:blip r:embed="rId3"/>
            <a:stretch>
              <a:fillRect/>
            </a:stretch>
          </p:blipFill>
          <p:spPr>
            <a:xfrm flipH="1">
              <a:off x="8611262" y="6252308"/>
              <a:ext cx="310316" cy="390768"/>
            </a:xfrm>
            <a:prstGeom prst="rect">
              <a:avLst/>
            </a:prstGeom>
          </p:spPr>
        </p:pic>
        <p:pic>
          <p:nvPicPr>
            <p:cNvPr id="29" name="Immagine 28"/>
            <p:cNvPicPr>
              <a:picLocks noChangeAspect="1"/>
            </p:cNvPicPr>
            <p:nvPr userDrawn="1"/>
          </p:nvPicPr>
          <p:blipFill>
            <a:blip r:embed="rId4"/>
            <a:stretch>
              <a:fillRect/>
            </a:stretch>
          </p:blipFill>
          <p:spPr>
            <a:xfrm>
              <a:off x="8519290" y="6252308"/>
              <a:ext cx="45719" cy="390768"/>
            </a:xfrm>
            <a:prstGeom prst="rect">
              <a:avLst/>
            </a:prstGeom>
          </p:spPr>
        </p:pic>
      </p:grpSp>
    </p:spTree>
    <p:extLst>
      <p:ext uri="{BB962C8B-B14F-4D97-AF65-F5344CB8AC3E}">
        <p14:creationId xmlns:p14="http://schemas.microsoft.com/office/powerpoint/2010/main" val="2482463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it-IT" smtClean="0"/>
              <a:t>Fare clic per modificare lo stile del titolo</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Date Placeholder 3"/>
          <p:cNvSpPr>
            <a:spLocks noGrp="1"/>
          </p:cNvSpPr>
          <p:nvPr>
            <p:ph type="dt" sz="half" idx="10"/>
          </p:nvPr>
        </p:nvSpPr>
        <p:spPr/>
        <p:txBody>
          <a:bodyPr/>
          <a:lstStyle/>
          <a:p>
            <a:fld id="{23F3CB25-9A5A-4AB5-A253-D5C49F101C0E}" type="datetimeFigureOut">
              <a:rPr lang="it-IT" smtClean="0">
                <a:solidFill>
                  <a:prstClr val="white">
                    <a:tint val="75000"/>
                  </a:prstClr>
                </a:solidFill>
              </a:rPr>
              <a:pPr/>
              <a:t>29/09/2014</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p>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p>
            <a:fld id="{ED906C58-FAE2-4429-BC23-40071D7D6995}" type="slidenum">
              <a:rPr lang="it-IT" smtClean="0">
                <a:solidFill>
                  <a:prstClr val="white">
                    <a:tint val="75000"/>
                  </a:prstClr>
                </a:solidFill>
              </a:rPr>
              <a:pPr/>
              <a:t>‹N›</a:t>
            </a:fld>
            <a:endParaRPr lang="it-IT">
              <a:solidFill>
                <a:prstClr val="white">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3F3CB25-9A5A-4AB5-A253-D5C49F101C0E}" type="datetimeFigureOut">
              <a:rPr lang="it-IT" smtClean="0">
                <a:solidFill>
                  <a:prstClr val="white">
                    <a:tint val="75000"/>
                  </a:prstClr>
                </a:solidFill>
              </a:rPr>
              <a:pPr/>
              <a:t>29/09/2014</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p>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p>
            <a:fld id="{ED906C58-FAE2-4429-BC23-40071D7D6995}" type="slidenum">
              <a:rPr lang="it-IT" smtClean="0">
                <a:solidFill>
                  <a:prstClr val="white">
                    <a:tint val="75000"/>
                  </a:prstClr>
                </a:solidFill>
              </a:rPr>
              <a:pPr/>
              <a:t>‹N›</a:t>
            </a:fld>
            <a:endParaRPr lang="it-IT">
              <a:solidFill>
                <a:prstClr val="white">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it-IT" smtClean="0"/>
              <a:t>Fare clic per modificare lo stile del titolo</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3F3CB25-9A5A-4AB5-A253-D5C49F101C0E}" type="datetimeFigureOut">
              <a:rPr lang="it-IT" smtClean="0">
                <a:solidFill>
                  <a:prstClr val="white">
                    <a:tint val="75000"/>
                  </a:prstClr>
                </a:solidFill>
              </a:rPr>
              <a:pPr/>
              <a:t>29/09/2014</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p>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p>
            <a:fld id="{ED906C58-FAE2-4429-BC23-40071D7D6995}" type="slidenum">
              <a:rPr lang="it-IT" smtClean="0">
                <a:solidFill>
                  <a:prstClr val="white">
                    <a:tint val="75000"/>
                  </a:prstClr>
                </a:solidFill>
              </a:rPr>
              <a:pPr/>
              <a:t>‹N›</a:t>
            </a:fld>
            <a:endParaRPr lang="it-IT">
              <a:solidFill>
                <a:prstClr val="white">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23F3CB25-9A5A-4AB5-A253-D5C49F101C0E}" type="datetimeFigureOut">
              <a:rPr lang="it-IT" smtClean="0">
                <a:solidFill>
                  <a:prstClr val="white">
                    <a:tint val="75000"/>
                  </a:prstClr>
                </a:solidFill>
              </a:rPr>
              <a:pPr/>
              <a:t>29/09/2014</a:t>
            </a:fld>
            <a:endParaRPr lang="it-IT">
              <a:solidFill>
                <a:prstClr val="white">
                  <a:tint val="75000"/>
                </a:prstClr>
              </a:solidFill>
            </a:endParaRPr>
          </a:p>
        </p:txBody>
      </p:sp>
      <p:sp>
        <p:nvSpPr>
          <p:cNvPr id="6" name="Footer Placeholder 5"/>
          <p:cNvSpPr>
            <a:spLocks noGrp="1"/>
          </p:cNvSpPr>
          <p:nvPr>
            <p:ph type="ftr" sz="quarter" idx="11"/>
          </p:nvPr>
        </p:nvSpPr>
        <p:spPr/>
        <p:txBody>
          <a:bodyPr/>
          <a:lstStyle/>
          <a:p>
            <a:endParaRPr lang="it-IT">
              <a:solidFill>
                <a:prstClr val="white">
                  <a:tint val="75000"/>
                </a:prstClr>
              </a:solidFill>
            </a:endParaRPr>
          </a:p>
        </p:txBody>
      </p:sp>
      <p:sp>
        <p:nvSpPr>
          <p:cNvPr id="7" name="Slide Number Placeholder 6"/>
          <p:cNvSpPr>
            <a:spLocks noGrp="1"/>
          </p:cNvSpPr>
          <p:nvPr>
            <p:ph type="sldNum" sz="quarter" idx="12"/>
          </p:nvPr>
        </p:nvSpPr>
        <p:spPr/>
        <p:txBody>
          <a:bodyPr/>
          <a:lstStyle/>
          <a:p>
            <a:fld id="{ED906C58-FAE2-4429-BC23-40071D7D6995}" type="slidenum">
              <a:rPr lang="it-IT" smtClean="0">
                <a:solidFill>
                  <a:prstClr val="white">
                    <a:tint val="75000"/>
                  </a:prstClr>
                </a:solidFill>
              </a:rPr>
              <a:pPr/>
              <a:t>‹N›</a:t>
            </a:fld>
            <a:endParaRPr lang="it-IT">
              <a:solidFill>
                <a:prstClr val="white">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23F3CB25-9A5A-4AB5-A253-D5C49F101C0E}" type="datetimeFigureOut">
              <a:rPr lang="it-IT" smtClean="0">
                <a:solidFill>
                  <a:prstClr val="white">
                    <a:tint val="75000"/>
                  </a:prstClr>
                </a:solidFill>
              </a:rPr>
              <a:pPr/>
              <a:t>29/09/2014</a:t>
            </a:fld>
            <a:endParaRPr lang="it-IT">
              <a:solidFill>
                <a:prstClr val="white">
                  <a:tint val="75000"/>
                </a:prstClr>
              </a:solidFill>
            </a:endParaRPr>
          </a:p>
        </p:txBody>
      </p:sp>
      <p:sp>
        <p:nvSpPr>
          <p:cNvPr id="8" name="Footer Placeholder 7"/>
          <p:cNvSpPr>
            <a:spLocks noGrp="1"/>
          </p:cNvSpPr>
          <p:nvPr>
            <p:ph type="ftr" sz="quarter" idx="11"/>
          </p:nvPr>
        </p:nvSpPr>
        <p:spPr/>
        <p:txBody>
          <a:bodyPr/>
          <a:lstStyle/>
          <a:p>
            <a:endParaRPr lang="it-IT">
              <a:solidFill>
                <a:prstClr val="white">
                  <a:tint val="75000"/>
                </a:prstClr>
              </a:solidFill>
            </a:endParaRPr>
          </a:p>
        </p:txBody>
      </p:sp>
      <p:sp>
        <p:nvSpPr>
          <p:cNvPr id="9" name="Slide Number Placeholder 8"/>
          <p:cNvSpPr>
            <a:spLocks noGrp="1"/>
          </p:cNvSpPr>
          <p:nvPr>
            <p:ph type="sldNum" sz="quarter" idx="12"/>
          </p:nvPr>
        </p:nvSpPr>
        <p:spPr/>
        <p:txBody>
          <a:bodyPr/>
          <a:lstStyle/>
          <a:p>
            <a:fld id="{ED906C58-FAE2-4429-BC23-40071D7D6995}" type="slidenum">
              <a:rPr lang="it-IT" smtClean="0">
                <a:solidFill>
                  <a:prstClr val="white">
                    <a:tint val="75000"/>
                  </a:prstClr>
                </a:solidFill>
              </a:rPr>
              <a:pPr/>
              <a:t>‹N›</a:t>
            </a:fld>
            <a:endParaRPr lang="it-IT">
              <a:solidFill>
                <a:prstClr val="white">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23F3CB25-9A5A-4AB5-A253-D5C49F101C0E}" type="datetimeFigureOut">
              <a:rPr lang="it-IT" smtClean="0">
                <a:solidFill>
                  <a:prstClr val="white">
                    <a:tint val="75000"/>
                  </a:prstClr>
                </a:solidFill>
              </a:rPr>
              <a:pPr/>
              <a:t>29/09/2014</a:t>
            </a:fld>
            <a:endParaRPr lang="it-IT">
              <a:solidFill>
                <a:prstClr val="white">
                  <a:tint val="75000"/>
                </a:prstClr>
              </a:solidFill>
            </a:endParaRPr>
          </a:p>
        </p:txBody>
      </p:sp>
      <p:sp>
        <p:nvSpPr>
          <p:cNvPr id="4" name="Footer Placeholder 3"/>
          <p:cNvSpPr>
            <a:spLocks noGrp="1"/>
          </p:cNvSpPr>
          <p:nvPr>
            <p:ph type="ftr" sz="quarter" idx="11"/>
          </p:nvPr>
        </p:nvSpPr>
        <p:spPr/>
        <p:txBody>
          <a:bodyPr/>
          <a:lstStyle/>
          <a:p>
            <a:endParaRPr lang="it-IT">
              <a:solidFill>
                <a:prstClr val="white">
                  <a:tint val="75000"/>
                </a:prstClr>
              </a:solidFill>
            </a:endParaRPr>
          </a:p>
        </p:txBody>
      </p:sp>
      <p:sp>
        <p:nvSpPr>
          <p:cNvPr id="5" name="Slide Number Placeholder 4"/>
          <p:cNvSpPr>
            <a:spLocks noGrp="1"/>
          </p:cNvSpPr>
          <p:nvPr>
            <p:ph type="sldNum" sz="quarter" idx="12"/>
          </p:nvPr>
        </p:nvSpPr>
        <p:spPr/>
        <p:txBody>
          <a:bodyPr/>
          <a:lstStyle/>
          <a:p>
            <a:fld id="{ED906C58-FAE2-4429-BC23-40071D7D6995}" type="slidenum">
              <a:rPr lang="it-IT" smtClean="0">
                <a:solidFill>
                  <a:prstClr val="white">
                    <a:tint val="75000"/>
                  </a:prstClr>
                </a:solidFill>
              </a:rPr>
              <a:pPr/>
              <a:t>‹N›</a:t>
            </a:fld>
            <a:endParaRPr lang="it-IT">
              <a:solidFill>
                <a:prstClr val="white">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3CB25-9A5A-4AB5-A253-D5C49F101C0E}" type="datetimeFigureOut">
              <a:rPr lang="it-IT" smtClean="0">
                <a:solidFill>
                  <a:prstClr val="white">
                    <a:tint val="75000"/>
                  </a:prstClr>
                </a:solidFill>
              </a:rPr>
              <a:pPr/>
              <a:t>29/09/2014</a:t>
            </a:fld>
            <a:endParaRPr lang="it-IT">
              <a:solidFill>
                <a:prstClr val="white">
                  <a:tint val="75000"/>
                </a:prstClr>
              </a:solidFill>
            </a:endParaRPr>
          </a:p>
        </p:txBody>
      </p:sp>
      <p:sp>
        <p:nvSpPr>
          <p:cNvPr id="3" name="Footer Placeholder 2"/>
          <p:cNvSpPr>
            <a:spLocks noGrp="1"/>
          </p:cNvSpPr>
          <p:nvPr>
            <p:ph type="ftr" sz="quarter" idx="11"/>
          </p:nvPr>
        </p:nvSpPr>
        <p:spPr/>
        <p:txBody>
          <a:bodyPr/>
          <a:lstStyle/>
          <a:p>
            <a:endParaRPr lang="it-IT">
              <a:solidFill>
                <a:prstClr val="white">
                  <a:tint val="75000"/>
                </a:prstClr>
              </a:solidFill>
            </a:endParaRPr>
          </a:p>
        </p:txBody>
      </p:sp>
      <p:sp>
        <p:nvSpPr>
          <p:cNvPr id="4" name="Slide Number Placeholder 3"/>
          <p:cNvSpPr>
            <a:spLocks noGrp="1"/>
          </p:cNvSpPr>
          <p:nvPr>
            <p:ph type="sldNum" sz="quarter" idx="12"/>
          </p:nvPr>
        </p:nvSpPr>
        <p:spPr/>
        <p:txBody>
          <a:bodyPr/>
          <a:lstStyle/>
          <a:p>
            <a:fld id="{ED906C58-FAE2-4429-BC23-40071D7D6995}" type="slidenum">
              <a:rPr lang="it-IT" smtClean="0">
                <a:solidFill>
                  <a:prstClr val="white">
                    <a:tint val="75000"/>
                  </a:prstClr>
                </a:solidFill>
              </a:rPr>
              <a:pPr/>
              <a:t>‹N›</a:t>
            </a:fld>
            <a:endParaRPr lang="it-IT">
              <a:solidFill>
                <a:prstClr val="white">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it-IT" smtClean="0"/>
              <a:t>Fare clic per modificare lo stile del titolo</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3F3CB25-9A5A-4AB5-A253-D5C49F101C0E}" type="datetimeFigureOut">
              <a:rPr lang="it-IT" smtClean="0">
                <a:solidFill>
                  <a:prstClr val="white">
                    <a:tint val="75000"/>
                  </a:prstClr>
                </a:solidFill>
              </a:rPr>
              <a:pPr/>
              <a:t>29/09/2014</a:t>
            </a:fld>
            <a:endParaRPr lang="it-IT">
              <a:solidFill>
                <a:prstClr val="white">
                  <a:tint val="75000"/>
                </a:prstClr>
              </a:solidFill>
            </a:endParaRPr>
          </a:p>
        </p:txBody>
      </p:sp>
      <p:sp>
        <p:nvSpPr>
          <p:cNvPr id="6" name="Footer Placeholder 5"/>
          <p:cNvSpPr>
            <a:spLocks noGrp="1"/>
          </p:cNvSpPr>
          <p:nvPr>
            <p:ph type="ftr" sz="quarter" idx="11"/>
          </p:nvPr>
        </p:nvSpPr>
        <p:spPr/>
        <p:txBody>
          <a:bodyPr/>
          <a:lstStyle/>
          <a:p>
            <a:endParaRPr lang="it-IT">
              <a:solidFill>
                <a:prstClr val="white">
                  <a:tint val="75000"/>
                </a:prstClr>
              </a:solidFill>
            </a:endParaRPr>
          </a:p>
        </p:txBody>
      </p:sp>
      <p:sp>
        <p:nvSpPr>
          <p:cNvPr id="7" name="Slide Number Placeholder 6"/>
          <p:cNvSpPr>
            <a:spLocks noGrp="1"/>
          </p:cNvSpPr>
          <p:nvPr>
            <p:ph type="sldNum" sz="quarter" idx="12"/>
          </p:nvPr>
        </p:nvSpPr>
        <p:spPr/>
        <p:txBody>
          <a:bodyPr/>
          <a:lstStyle/>
          <a:p>
            <a:fld id="{ED906C58-FAE2-4429-BC23-40071D7D6995}" type="slidenum">
              <a:rPr lang="it-IT" smtClean="0">
                <a:solidFill>
                  <a:prstClr val="white">
                    <a:tint val="75000"/>
                  </a:prstClr>
                </a:solidFill>
              </a:rPr>
              <a:pPr/>
              <a:t>‹N›</a:t>
            </a:fld>
            <a:endParaRPr lang="it-IT">
              <a:solidFill>
                <a:prstClr val="white">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it-IT" smtClean="0"/>
              <a:t>Fare clic per modificare lo stile del titolo</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3F3CB25-9A5A-4AB5-A253-D5C49F101C0E}" type="datetimeFigureOut">
              <a:rPr lang="it-IT" smtClean="0">
                <a:solidFill>
                  <a:prstClr val="white">
                    <a:tint val="75000"/>
                  </a:prstClr>
                </a:solidFill>
              </a:rPr>
              <a:pPr/>
              <a:t>29/09/2014</a:t>
            </a:fld>
            <a:endParaRPr lang="it-IT">
              <a:solidFill>
                <a:prstClr val="white">
                  <a:tint val="75000"/>
                </a:prstClr>
              </a:solidFill>
            </a:endParaRPr>
          </a:p>
        </p:txBody>
      </p:sp>
      <p:sp>
        <p:nvSpPr>
          <p:cNvPr id="6" name="Footer Placeholder 5"/>
          <p:cNvSpPr>
            <a:spLocks noGrp="1"/>
          </p:cNvSpPr>
          <p:nvPr>
            <p:ph type="ftr" sz="quarter" idx="11"/>
          </p:nvPr>
        </p:nvSpPr>
        <p:spPr/>
        <p:txBody>
          <a:bodyPr/>
          <a:lstStyle/>
          <a:p>
            <a:endParaRPr lang="it-IT">
              <a:solidFill>
                <a:prstClr val="white">
                  <a:tint val="75000"/>
                </a:prstClr>
              </a:solidFill>
            </a:endParaRPr>
          </a:p>
        </p:txBody>
      </p:sp>
      <p:sp>
        <p:nvSpPr>
          <p:cNvPr id="7" name="Slide Number Placeholder 6"/>
          <p:cNvSpPr>
            <a:spLocks noGrp="1"/>
          </p:cNvSpPr>
          <p:nvPr>
            <p:ph type="sldNum" sz="quarter" idx="12"/>
          </p:nvPr>
        </p:nvSpPr>
        <p:spPr/>
        <p:txBody>
          <a:bodyPr/>
          <a:lstStyle/>
          <a:p>
            <a:fld id="{ED906C58-FAE2-4429-BC23-40071D7D6995}" type="slidenum">
              <a:rPr lang="it-IT" smtClean="0">
                <a:solidFill>
                  <a:prstClr val="white">
                    <a:tint val="75000"/>
                  </a:prstClr>
                </a:solidFill>
              </a:rPr>
              <a:pPr/>
              <a:t>‹N›</a:t>
            </a:fld>
            <a:endParaRPr lang="it-IT">
              <a:solidFill>
                <a:prstClr val="white">
                  <a:tint val="75000"/>
                </a:prstClr>
              </a:solidFill>
            </a:endParaRPr>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it-IT" smtClean="0"/>
              <a:t>Fare clic sull'icona per inserire un'immagine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3F3CB25-9A5A-4AB5-A253-D5C49F101C0E}" type="datetimeFigureOut">
              <a:rPr lang="it-IT" smtClean="0">
                <a:solidFill>
                  <a:prstClr val="white">
                    <a:tint val="75000"/>
                  </a:prstClr>
                </a:solidFill>
              </a:rPr>
              <a:pPr/>
              <a:t>29/09/2014</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p>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p>
            <a:fld id="{ED906C58-FAE2-4429-BC23-40071D7D6995}" type="slidenum">
              <a:rPr lang="it-IT" smtClean="0">
                <a:solidFill>
                  <a:prstClr val="white">
                    <a:tint val="75000"/>
                  </a:prstClr>
                </a:solidFill>
              </a:rPr>
              <a:pPr/>
              <a:t>‹N›</a:t>
            </a:fld>
            <a:endParaRPr lang="it-IT">
              <a:solidFill>
                <a:prstClr val="white">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sottotitolo BIANCO">
    <p:spTree>
      <p:nvGrpSpPr>
        <p:cNvPr id="1" name=""/>
        <p:cNvGrpSpPr/>
        <p:nvPr/>
      </p:nvGrpSpPr>
      <p:grpSpPr>
        <a:xfrm>
          <a:off x="0" y="0"/>
          <a:ext cx="0" cy="0"/>
          <a:chOff x="0" y="0"/>
          <a:chExt cx="0" cy="0"/>
        </a:xfrm>
      </p:grpSpPr>
      <p:sp>
        <p:nvSpPr>
          <p:cNvPr id="11" name="Titolo 1"/>
          <p:cNvSpPr>
            <a:spLocks noGrp="1"/>
          </p:cNvSpPr>
          <p:nvPr>
            <p:ph type="ctrTitle" hasCustomPrompt="1"/>
          </p:nvPr>
        </p:nvSpPr>
        <p:spPr>
          <a:xfrm>
            <a:off x="390769" y="1944810"/>
            <a:ext cx="8372231" cy="1470025"/>
          </a:xfrm>
        </p:spPr>
        <p:txBody>
          <a:bodyPr/>
          <a:lstStyle>
            <a:lvl1pPr>
              <a:defRPr sz="4400"/>
            </a:lvl1pPr>
          </a:lstStyle>
          <a:p>
            <a:r>
              <a:rPr lang="it-IT" sz="4000" dirty="0" smtClean="0">
                <a:solidFill>
                  <a:srgbClr val="F49800"/>
                </a:solidFill>
              </a:rPr>
              <a:t>TITOLO</a:t>
            </a:r>
            <a:endParaRPr lang="it-IT" dirty="0"/>
          </a:p>
        </p:txBody>
      </p:sp>
      <p:sp>
        <p:nvSpPr>
          <p:cNvPr id="12" name="Sottotitolo 2"/>
          <p:cNvSpPr>
            <a:spLocks noGrp="1"/>
          </p:cNvSpPr>
          <p:nvPr>
            <p:ph type="subTitle" idx="1" hasCustomPrompt="1"/>
          </p:nvPr>
        </p:nvSpPr>
        <p:spPr>
          <a:xfrm>
            <a:off x="390769" y="3414835"/>
            <a:ext cx="8372231"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Sottotitolo</a:t>
            </a:r>
            <a:endParaRPr lang="it-IT" dirty="0"/>
          </a:p>
        </p:txBody>
      </p:sp>
      <p:grpSp>
        <p:nvGrpSpPr>
          <p:cNvPr id="20" name="Gruppo 19"/>
          <p:cNvGrpSpPr/>
          <p:nvPr userDrawn="1"/>
        </p:nvGrpSpPr>
        <p:grpSpPr>
          <a:xfrm>
            <a:off x="8607211" y="6349998"/>
            <a:ext cx="322443" cy="312614"/>
            <a:chOff x="8519290" y="6252308"/>
            <a:chExt cx="403053" cy="390768"/>
          </a:xfrm>
        </p:grpSpPr>
        <p:pic>
          <p:nvPicPr>
            <p:cNvPr id="21" name="Immagine 20"/>
            <p:cNvPicPr>
              <a:picLocks noChangeAspect="1"/>
            </p:cNvPicPr>
            <p:nvPr userDrawn="1"/>
          </p:nvPicPr>
          <p:blipFill>
            <a:blip r:embed="rId2"/>
            <a:stretch>
              <a:fillRect/>
            </a:stretch>
          </p:blipFill>
          <p:spPr>
            <a:xfrm flipH="1">
              <a:off x="8612027" y="6252308"/>
              <a:ext cx="310316" cy="390768"/>
            </a:xfrm>
            <a:prstGeom prst="rect">
              <a:avLst/>
            </a:prstGeom>
          </p:spPr>
        </p:pic>
        <p:pic>
          <p:nvPicPr>
            <p:cNvPr id="22" name="Immagine 21"/>
            <p:cNvPicPr>
              <a:picLocks noChangeAspect="1"/>
            </p:cNvPicPr>
            <p:nvPr userDrawn="1"/>
          </p:nvPicPr>
          <p:blipFill>
            <a:blip r:embed="rId3"/>
            <a:stretch>
              <a:fillRect/>
            </a:stretch>
          </p:blipFill>
          <p:spPr>
            <a:xfrm>
              <a:off x="8519290" y="6252308"/>
              <a:ext cx="45719" cy="390768"/>
            </a:xfrm>
            <a:prstGeom prst="rect">
              <a:avLst/>
            </a:prstGeom>
          </p:spPr>
        </p:pic>
      </p:grpSp>
    </p:spTree>
    <p:extLst>
      <p:ext uri="{BB962C8B-B14F-4D97-AF65-F5344CB8AC3E}">
        <p14:creationId xmlns:p14="http://schemas.microsoft.com/office/powerpoint/2010/main" val="990153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3F3CB25-9A5A-4AB5-A253-D5C49F101C0E}" type="datetimeFigureOut">
              <a:rPr lang="it-IT" smtClean="0">
                <a:solidFill>
                  <a:prstClr val="white">
                    <a:tint val="75000"/>
                  </a:prstClr>
                </a:solidFill>
              </a:rPr>
              <a:pPr/>
              <a:t>29/09/2014</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p>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p>
            <a:fld id="{ED906C58-FAE2-4429-BC23-40071D7D6995}" type="slidenum">
              <a:rPr lang="it-IT" smtClean="0">
                <a:solidFill>
                  <a:prstClr val="white">
                    <a:tint val="75000"/>
                  </a:prstClr>
                </a:solidFill>
              </a:rPr>
              <a:pPr/>
              <a:t>‹N›</a:t>
            </a:fld>
            <a:endParaRPr lang="it-IT">
              <a:solidFill>
                <a:prstClr val="white">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 immagini+testo BIANCO">
    <p:spTree>
      <p:nvGrpSpPr>
        <p:cNvPr id="1" name=""/>
        <p:cNvGrpSpPr/>
        <p:nvPr/>
      </p:nvGrpSpPr>
      <p:grpSpPr>
        <a:xfrm>
          <a:off x="0" y="0"/>
          <a:ext cx="0" cy="0"/>
          <a:chOff x="0" y="0"/>
          <a:chExt cx="0" cy="0"/>
        </a:xfrm>
      </p:grpSpPr>
      <p:sp>
        <p:nvSpPr>
          <p:cNvPr id="6" name="Segnaposto immagine 2"/>
          <p:cNvSpPr>
            <a:spLocks noGrp="1"/>
          </p:cNvSpPr>
          <p:nvPr>
            <p:ph type="pic" idx="1"/>
          </p:nvPr>
        </p:nvSpPr>
        <p:spPr>
          <a:xfrm>
            <a:off x="371231" y="488461"/>
            <a:ext cx="4054226" cy="26572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7" name="Segnaposto immagine 2"/>
          <p:cNvSpPr>
            <a:spLocks noGrp="1"/>
          </p:cNvSpPr>
          <p:nvPr>
            <p:ph type="pic" idx="10"/>
          </p:nvPr>
        </p:nvSpPr>
        <p:spPr>
          <a:xfrm>
            <a:off x="4757620" y="488461"/>
            <a:ext cx="4054226" cy="26572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8" name="Segnaposto immagine 2"/>
          <p:cNvSpPr>
            <a:spLocks noGrp="1"/>
          </p:cNvSpPr>
          <p:nvPr>
            <p:ph type="pic" idx="11"/>
          </p:nvPr>
        </p:nvSpPr>
        <p:spPr>
          <a:xfrm>
            <a:off x="371231" y="3468081"/>
            <a:ext cx="4054226" cy="26572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9" name="Segnaposto testo 3"/>
          <p:cNvSpPr>
            <a:spLocks noGrp="1"/>
          </p:cNvSpPr>
          <p:nvPr>
            <p:ph type="body" sz="half" idx="2" hasCustomPrompt="1"/>
          </p:nvPr>
        </p:nvSpPr>
        <p:spPr>
          <a:xfrm>
            <a:off x="4757620" y="3468081"/>
            <a:ext cx="4054226" cy="26572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Testo</a:t>
            </a:r>
          </a:p>
        </p:txBody>
      </p:sp>
      <p:grpSp>
        <p:nvGrpSpPr>
          <p:cNvPr id="2" name="Gruppo 13"/>
          <p:cNvGrpSpPr/>
          <p:nvPr userDrawn="1"/>
        </p:nvGrpSpPr>
        <p:grpSpPr>
          <a:xfrm>
            <a:off x="8607211" y="6349998"/>
            <a:ext cx="322443" cy="312614"/>
            <a:chOff x="8519290" y="6252308"/>
            <a:chExt cx="403053" cy="390768"/>
          </a:xfrm>
        </p:grpSpPr>
        <p:pic>
          <p:nvPicPr>
            <p:cNvPr id="15" name="Immagine 14"/>
            <p:cNvPicPr>
              <a:picLocks noChangeAspect="1"/>
            </p:cNvPicPr>
            <p:nvPr userDrawn="1"/>
          </p:nvPicPr>
          <p:blipFill>
            <a:blip r:embed="rId2"/>
            <a:stretch>
              <a:fillRect/>
            </a:stretch>
          </p:blipFill>
          <p:spPr>
            <a:xfrm flipH="1">
              <a:off x="8612027" y="6252308"/>
              <a:ext cx="310316" cy="390768"/>
            </a:xfrm>
            <a:prstGeom prst="rect">
              <a:avLst/>
            </a:prstGeom>
          </p:spPr>
        </p:pic>
        <p:pic>
          <p:nvPicPr>
            <p:cNvPr id="16" name="Immagine 15"/>
            <p:cNvPicPr>
              <a:picLocks noChangeAspect="1"/>
            </p:cNvPicPr>
            <p:nvPr userDrawn="1"/>
          </p:nvPicPr>
          <p:blipFill>
            <a:blip r:embed="rId3"/>
            <a:stretch>
              <a:fillRect/>
            </a:stretch>
          </p:blipFill>
          <p:spPr>
            <a:xfrm>
              <a:off x="8519290" y="6252308"/>
              <a:ext cx="45719" cy="390768"/>
            </a:xfrm>
            <a:prstGeom prst="rect">
              <a:avLst/>
            </a:prstGeom>
          </p:spPr>
        </p:pic>
      </p:grpSp>
    </p:spTree>
    <p:extLst>
      <p:ext uri="{BB962C8B-B14F-4D97-AF65-F5344CB8AC3E}">
        <p14:creationId xmlns:p14="http://schemas.microsoft.com/office/powerpoint/2010/main" val="4096211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olo+sottotitolo BIANCO">
    <p:spTree>
      <p:nvGrpSpPr>
        <p:cNvPr id="1" name=""/>
        <p:cNvGrpSpPr/>
        <p:nvPr/>
      </p:nvGrpSpPr>
      <p:grpSpPr>
        <a:xfrm>
          <a:off x="0" y="0"/>
          <a:ext cx="0" cy="0"/>
          <a:chOff x="0" y="0"/>
          <a:chExt cx="0" cy="0"/>
        </a:xfrm>
      </p:grpSpPr>
      <p:sp>
        <p:nvSpPr>
          <p:cNvPr id="11" name="Titolo 1"/>
          <p:cNvSpPr>
            <a:spLocks noGrp="1"/>
          </p:cNvSpPr>
          <p:nvPr>
            <p:ph type="ctrTitle" hasCustomPrompt="1"/>
          </p:nvPr>
        </p:nvSpPr>
        <p:spPr>
          <a:xfrm>
            <a:off x="390769" y="1944810"/>
            <a:ext cx="8372231" cy="1470025"/>
          </a:xfrm>
        </p:spPr>
        <p:txBody>
          <a:bodyPr/>
          <a:lstStyle>
            <a:lvl1pPr>
              <a:defRPr sz="4400"/>
            </a:lvl1pPr>
          </a:lstStyle>
          <a:p>
            <a:r>
              <a:rPr lang="it-IT" sz="4000" dirty="0" smtClean="0">
                <a:solidFill>
                  <a:srgbClr val="F49800"/>
                </a:solidFill>
              </a:rPr>
              <a:t>TITOLO</a:t>
            </a:r>
            <a:endParaRPr lang="it-IT" dirty="0"/>
          </a:p>
        </p:txBody>
      </p:sp>
      <p:sp>
        <p:nvSpPr>
          <p:cNvPr id="12" name="Sottotitolo 2"/>
          <p:cNvSpPr>
            <a:spLocks noGrp="1"/>
          </p:cNvSpPr>
          <p:nvPr>
            <p:ph type="subTitle" idx="1" hasCustomPrompt="1"/>
          </p:nvPr>
        </p:nvSpPr>
        <p:spPr>
          <a:xfrm>
            <a:off x="390769" y="3414835"/>
            <a:ext cx="8372231"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Sottotitolo</a:t>
            </a:r>
            <a:endParaRPr lang="it-IT" dirty="0"/>
          </a:p>
        </p:txBody>
      </p:sp>
      <p:grpSp>
        <p:nvGrpSpPr>
          <p:cNvPr id="2" name="Gruppo 19"/>
          <p:cNvGrpSpPr/>
          <p:nvPr userDrawn="1"/>
        </p:nvGrpSpPr>
        <p:grpSpPr>
          <a:xfrm>
            <a:off x="8607211" y="6349998"/>
            <a:ext cx="322443" cy="312614"/>
            <a:chOff x="8519290" y="6252308"/>
            <a:chExt cx="403053" cy="390768"/>
          </a:xfrm>
        </p:grpSpPr>
        <p:pic>
          <p:nvPicPr>
            <p:cNvPr id="21" name="Immagine 20"/>
            <p:cNvPicPr>
              <a:picLocks noChangeAspect="1"/>
            </p:cNvPicPr>
            <p:nvPr userDrawn="1"/>
          </p:nvPicPr>
          <p:blipFill>
            <a:blip r:embed="rId2"/>
            <a:stretch>
              <a:fillRect/>
            </a:stretch>
          </p:blipFill>
          <p:spPr>
            <a:xfrm flipH="1">
              <a:off x="8612027" y="6252308"/>
              <a:ext cx="310316" cy="390768"/>
            </a:xfrm>
            <a:prstGeom prst="rect">
              <a:avLst/>
            </a:prstGeom>
          </p:spPr>
        </p:pic>
        <p:pic>
          <p:nvPicPr>
            <p:cNvPr id="22" name="Immagine 21"/>
            <p:cNvPicPr>
              <a:picLocks noChangeAspect="1"/>
            </p:cNvPicPr>
            <p:nvPr userDrawn="1"/>
          </p:nvPicPr>
          <p:blipFill>
            <a:blip r:embed="rId3"/>
            <a:stretch>
              <a:fillRect/>
            </a:stretch>
          </p:blipFill>
          <p:spPr>
            <a:xfrm>
              <a:off x="8519290" y="6252308"/>
              <a:ext cx="45719" cy="390768"/>
            </a:xfrm>
            <a:prstGeom prst="rect">
              <a:avLst/>
            </a:prstGeom>
          </p:spPr>
        </p:pic>
      </p:grpSp>
    </p:spTree>
    <p:extLst>
      <p:ext uri="{BB962C8B-B14F-4D97-AF65-F5344CB8AC3E}">
        <p14:creationId xmlns:p14="http://schemas.microsoft.com/office/powerpoint/2010/main" val="990153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olo+testo lungo NERO">
    <p:spTree>
      <p:nvGrpSpPr>
        <p:cNvPr id="1" name=""/>
        <p:cNvGrpSpPr/>
        <p:nvPr/>
      </p:nvGrpSpPr>
      <p:grpSpPr>
        <a:xfrm>
          <a:off x="0" y="0"/>
          <a:ext cx="0" cy="0"/>
          <a:chOff x="0" y="0"/>
          <a:chExt cx="0" cy="0"/>
        </a:xfrm>
      </p:grpSpPr>
      <p:pic>
        <p:nvPicPr>
          <p:cNvPr id="12" name="Immagine 11"/>
          <p:cNvPicPr>
            <a:picLocks noChangeAspect="1"/>
          </p:cNvPicPr>
          <p:nvPr userDrawn="1"/>
        </p:nvPicPr>
        <p:blipFill>
          <a:blip r:embed="rId2"/>
          <a:stretch>
            <a:fillRect/>
          </a:stretch>
        </p:blipFill>
        <p:spPr>
          <a:xfrm>
            <a:off x="0" y="0"/>
            <a:ext cx="9144000" cy="6858000"/>
          </a:xfrm>
          <a:prstGeom prst="rect">
            <a:avLst/>
          </a:prstGeom>
        </p:spPr>
      </p:pic>
      <p:grpSp>
        <p:nvGrpSpPr>
          <p:cNvPr id="2" name="Gruppo 6"/>
          <p:cNvGrpSpPr/>
          <p:nvPr userDrawn="1"/>
        </p:nvGrpSpPr>
        <p:grpSpPr>
          <a:xfrm>
            <a:off x="8608047" y="6341856"/>
            <a:ext cx="321830" cy="312614"/>
            <a:chOff x="8519290" y="6252308"/>
            <a:chExt cx="402288" cy="390768"/>
          </a:xfrm>
        </p:grpSpPr>
        <p:pic>
          <p:nvPicPr>
            <p:cNvPr id="8" name="Immagine 7"/>
            <p:cNvPicPr>
              <a:picLocks noChangeAspect="1"/>
            </p:cNvPicPr>
            <p:nvPr userDrawn="1"/>
          </p:nvPicPr>
          <p:blipFill>
            <a:blip r:embed="rId3"/>
            <a:stretch>
              <a:fillRect/>
            </a:stretch>
          </p:blipFill>
          <p:spPr>
            <a:xfrm flipH="1">
              <a:off x="8611262" y="6252308"/>
              <a:ext cx="310316" cy="390768"/>
            </a:xfrm>
            <a:prstGeom prst="rect">
              <a:avLst/>
            </a:prstGeom>
          </p:spPr>
        </p:pic>
        <p:pic>
          <p:nvPicPr>
            <p:cNvPr id="9" name="Immagine 8"/>
            <p:cNvPicPr>
              <a:picLocks noChangeAspect="1"/>
            </p:cNvPicPr>
            <p:nvPr userDrawn="1"/>
          </p:nvPicPr>
          <p:blipFill>
            <a:blip r:embed="rId4"/>
            <a:stretch>
              <a:fillRect/>
            </a:stretch>
          </p:blipFill>
          <p:spPr>
            <a:xfrm>
              <a:off x="8519290" y="6252308"/>
              <a:ext cx="45719" cy="390768"/>
            </a:xfrm>
            <a:prstGeom prst="rect">
              <a:avLst/>
            </a:prstGeom>
          </p:spPr>
        </p:pic>
      </p:grpSp>
      <p:sp>
        <p:nvSpPr>
          <p:cNvPr id="10" name="Titolo 1"/>
          <p:cNvSpPr>
            <a:spLocks noGrp="1"/>
          </p:cNvSpPr>
          <p:nvPr>
            <p:ph type="ctrTitle" hasCustomPrompt="1"/>
          </p:nvPr>
        </p:nvSpPr>
        <p:spPr>
          <a:xfrm>
            <a:off x="390769" y="754888"/>
            <a:ext cx="8372231" cy="1470025"/>
          </a:xfrm>
        </p:spPr>
        <p:txBody>
          <a:bodyPr/>
          <a:lstStyle>
            <a:lvl1pPr>
              <a:defRPr sz="4400"/>
            </a:lvl1pPr>
          </a:lstStyle>
          <a:p>
            <a:r>
              <a:rPr lang="it-IT" sz="4000" dirty="0" smtClean="0">
                <a:solidFill>
                  <a:srgbClr val="F49800"/>
                </a:solidFill>
              </a:rPr>
              <a:t>TITOLO</a:t>
            </a:r>
            <a:endParaRPr lang="it-IT" dirty="0"/>
          </a:p>
        </p:txBody>
      </p:sp>
      <p:sp>
        <p:nvSpPr>
          <p:cNvPr id="11" name="Sottotitolo 2"/>
          <p:cNvSpPr>
            <a:spLocks noGrp="1"/>
          </p:cNvSpPr>
          <p:nvPr>
            <p:ph type="subTitle" idx="1" hasCustomPrompt="1"/>
          </p:nvPr>
        </p:nvSpPr>
        <p:spPr>
          <a:xfrm>
            <a:off x="390769" y="2224913"/>
            <a:ext cx="8372231" cy="3669958"/>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Testo lungo</a:t>
            </a:r>
            <a:endParaRPr lang="it-IT" dirty="0"/>
          </a:p>
        </p:txBody>
      </p:sp>
    </p:spTree>
    <p:extLst>
      <p:ext uri="{BB962C8B-B14F-4D97-AF65-F5344CB8AC3E}">
        <p14:creationId xmlns:p14="http://schemas.microsoft.com/office/powerpoint/2010/main" val="2961510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mmagine+didascalia NERO">
    <p:spTree>
      <p:nvGrpSpPr>
        <p:cNvPr id="1" name=""/>
        <p:cNvGrpSpPr/>
        <p:nvPr/>
      </p:nvGrpSpPr>
      <p:grpSpPr>
        <a:xfrm>
          <a:off x="0" y="0"/>
          <a:ext cx="0" cy="0"/>
          <a:chOff x="0" y="0"/>
          <a:chExt cx="0" cy="0"/>
        </a:xfrm>
      </p:grpSpPr>
      <p:pic>
        <p:nvPicPr>
          <p:cNvPr id="12" name="Immagine 11"/>
          <p:cNvPicPr>
            <a:picLocks noChangeAspect="1"/>
          </p:cNvPicPr>
          <p:nvPr userDrawn="1"/>
        </p:nvPicPr>
        <p:blipFill>
          <a:blip r:embed="rId2"/>
          <a:stretch>
            <a:fillRect/>
          </a:stretch>
        </p:blipFill>
        <p:spPr>
          <a:xfrm>
            <a:off x="0" y="0"/>
            <a:ext cx="9144000" cy="6858000"/>
          </a:xfrm>
          <a:prstGeom prst="rect">
            <a:avLst/>
          </a:prstGeom>
        </p:spPr>
      </p:pic>
      <p:grpSp>
        <p:nvGrpSpPr>
          <p:cNvPr id="2" name="Gruppo 6"/>
          <p:cNvGrpSpPr/>
          <p:nvPr userDrawn="1"/>
        </p:nvGrpSpPr>
        <p:grpSpPr>
          <a:xfrm>
            <a:off x="8608047" y="6341856"/>
            <a:ext cx="321830" cy="312614"/>
            <a:chOff x="8519290" y="6252308"/>
            <a:chExt cx="402288" cy="390768"/>
          </a:xfrm>
        </p:grpSpPr>
        <p:pic>
          <p:nvPicPr>
            <p:cNvPr id="8" name="Immagine 7"/>
            <p:cNvPicPr>
              <a:picLocks noChangeAspect="1"/>
            </p:cNvPicPr>
            <p:nvPr userDrawn="1"/>
          </p:nvPicPr>
          <p:blipFill>
            <a:blip r:embed="rId3"/>
            <a:stretch>
              <a:fillRect/>
            </a:stretch>
          </p:blipFill>
          <p:spPr>
            <a:xfrm flipH="1">
              <a:off x="8611262" y="6252308"/>
              <a:ext cx="310316" cy="390768"/>
            </a:xfrm>
            <a:prstGeom prst="rect">
              <a:avLst/>
            </a:prstGeom>
          </p:spPr>
        </p:pic>
        <p:pic>
          <p:nvPicPr>
            <p:cNvPr id="9" name="Immagine 8"/>
            <p:cNvPicPr>
              <a:picLocks noChangeAspect="1"/>
            </p:cNvPicPr>
            <p:nvPr userDrawn="1"/>
          </p:nvPicPr>
          <p:blipFill>
            <a:blip r:embed="rId4"/>
            <a:stretch>
              <a:fillRect/>
            </a:stretch>
          </p:blipFill>
          <p:spPr>
            <a:xfrm>
              <a:off x="8519290" y="6252308"/>
              <a:ext cx="45719" cy="390768"/>
            </a:xfrm>
            <a:prstGeom prst="rect">
              <a:avLst/>
            </a:prstGeom>
          </p:spPr>
        </p:pic>
      </p:grpSp>
      <p:sp>
        <p:nvSpPr>
          <p:cNvPr id="10" name="Segnaposto immagine 2"/>
          <p:cNvSpPr>
            <a:spLocks noGrp="1"/>
          </p:cNvSpPr>
          <p:nvPr>
            <p:ph type="pic" idx="1"/>
          </p:nvPr>
        </p:nvSpPr>
        <p:spPr>
          <a:xfrm>
            <a:off x="371230" y="313765"/>
            <a:ext cx="8436593" cy="4945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11" name="Segnaposto testo 3"/>
          <p:cNvSpPr>
            <a:spLocks noGrp="1"/>
          </p:cNvSpPr>
          <p:nvPr>
            <p:ph type="body" sz="half" idx="2" hasCustomPrompt="1"/>
          </p:nvPr>
        </p:nvSpPr>
        <p:spPr>
          <a:xfrm>
            <a:off x="371229" y="5539166"/>
            <a:ext cx="8436593" cy="663154"/>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Testo</a:t>
            </a:r>
          </a:p>
        </p:txBody>
      </p:sp>
    </p:spTree>
    <p:extLst>
      <p:ext uri="{BB962C8B-B14F-4D97-AF65-F5344CB8AC3E}">
        <p14:creationId xmlns:p14="http://schemas.microsoft.com/office/powerpoint/2010/main" val="95283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testo lungo NERO">
    <p:spTree>
      <p:nvGrpSpPr>
        <p:cNvPr id="1" name=""/>
        <p:cNvGrpSpPr/>
        <p:nvPr/>
      </p:nvGrpSpPr>
      <p:grpSpPr>
        <a:xfrm>
          <a:off x="0" y="0"/>
          <a:ext cx="0" cy="0"/>
          <a:chOff x="0" y="0"/>
          <a:chExt cx="0" cy="0"/>
        </a:xfrm>
      </p:grpSpPr>
      <p:pic>
        <p:nvPicPr>
          <p:cNvPr id="12" name="Immagine 11"/>
          <p:cNvPicPr>
            <a:picLocks noChangeAspect="1"/>
          </p:cNvPicPr>
          <p:nvPr userDrawn="1"/>
        </p:nvPicPr>
        <p:blipFill>
          <a:blip r:embed="rId2"/>
          <a:stretch>
            <a:fillRect/>
          </a:stretch>
        </p:blipFill>
        <p:spPr>
          <a:xfrm>
            <a:off x="0" y="0"/>
            <a:ext cx="9144000" cy="6858000"/>
          </a:xfrm>
          <a:prstGeom prst="rect">
            <a:avLst/>
          </a:prstGeom>
        </p:spPr>
      </p:pic>
      <p:grpSp>
        <p:nvGrpSpPr>
          <p:cNvPr id="7" name="Gruppo 6"/>
          <p:cNvGrpSpPr/>
          <p:nvPr userDrawn="1"/>
        </p:nvGrpSpPr>
        <p:grpSpPr>
          <a:xfrm>
            <a:off x="8608047" y="6341856"/>
            <a:ext cx="321830" cy="312614"/>
            <a:chOff x="8519290" y="6252308"/>
            <a:chExt cx="402288" cy="390768"/>
          </a:xfrm>
        </p:grpSpPr>
        <p:pic>
          <p:nvPicPr>
            <p:cNvPr id="8" name="Immagine 7"/>
            <p:cNvPicPr>
              <a:picLocks noChangeAspect="1"/>
            </p:cNvPicPr>
            <p:nvPr userDrawn="1"/>
          </p:nvPicPr>
          <p:blipFill>
            <a:blip r:embed="rId3"/>
            <a:stretch>
              <a:fillRect/>
            </a:stretch>
          </p:blipFill>
          <p:spPr>
            <a:xfrm flipH="1">
              <a:off x="8611262" y="6252308"/>
              <a:ext cx="310316" cy="390768"/>
            </a:xfrm>
            <a:prstGeom prst="rect">
              <a:avLst/>
            </a:prstGeom>
          </p:spPr>
        </p:pic>
        <p:pic>
          <p:nvPicPr>
            <p:cNvPr id="9" name="Immagine 8"/>
            <p:cNvPicPr>
              <a:picLocks noChangeAspect="1"/>
            </p:cNvPicPr>
            <p:nvPr userDrawn="1"/>
          </p:nvPicPr>
          <p:blipFill>
            <a:blip r:embed="rId4"/>
            <a:stretch>
              <a:fillRect/>
            </a:stretch>
          </p:blipFill>
          <p:spPr>
            <a:xfrm>
              <a:off x="8519290" y="6252308"/>
              <a:ext cx="45719" cy="390768"/>
            </a:xfrm>
            <a:prstGeom prst="rect">
              <a:avLst/>
            </a:prstGeom>
          </p:spPr>
        </p:pic>
      </p:grpSp>
      <p:sp>
        <p:nvSpPr>
          <p:cNvPr id="10" name="Titolo 1"/>
          <p:cNvSpPr>
            <a:spLocks noGrp="1"/>
          </p:cNvSpPr>
          <p:nvPr>
            <p:ph type="ctrTitle" hasCustomPrompt="1"/>
          </p:nvPr>
        </p:nvSpPr>
        <p:spPr>
          <a:xfrm>
            <a:off x="390769" y="754888"/>
            <a:ext cx="8372231" cy="1470025"/>
          </a:xfrm>
        </p:spPr>
        <p:txBody>
          <a:bodyPr/>
          <a:lstStyle>
            <a:lvl1pPr>
              <a:defRPr sz="4400"/>
            </a:lvl1pPr>
          </a:lstStyle>
          <a:p>
            <a:r>
              <a:rPr lang="it-IT" sz="4000" dirty="0" smtClean="0">
                <a:solidFill>
                  <a:srgbClr val="F49800"/>
                </a:solidFill>
              </a:rPr>
              <a:t>TITOLO</a:t>
            </a:r>
            <a:endParaRPr lang="it-IT" dirty="0"/>
          </a:p>
        </p:txBody>
      </p:sp>
      <p:sp>
        <p:nvSpPr>
          <p:cNvPr id="11" name="Sottotitolo 2"/>
          <p:cNvSpPr>
            <a:spLocks noGrp="1"/>
          </p:cNvSpPr>
          <p:nvPr>
            <p:ph type="subTitle" idx="1" hasCustomPrompt="1"/>
          </p:nvPr>
        </p:nvSpPr>
        <p:spPr>
          <a:xfrm>
            <a:off x="390769" y="2224913"/>
            <a:ext cx="8372231" cy="3669958"/>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Testo lungo</a:t>
            </a:r>
            <a:endParaRPr lang="it-IT" dirty="0"/>
          </a:p>
        </p:txBody>
      </p:sp>
    </p:spTree>
    <p:extLst>
      <p:ext uri="{BB962C8B-B14F-4D97-AF65-F5344CB8AC3E}">
        <p14:creationId xmlns:p14="http://schemas.microsoft.com/office/powerpoint/2010/main" val="296151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testo lungo BIANCO">
    <p:spTree>
      <p:nvGrpSpPr>
        <p:cNvPr id="1" name=""/>
        <p:cNvGrpSpPr/>
        <p:nvPr/>
      </p:nvGrpSpPr>
      <p:grpSpPr>
        <a:xfrm>
          <a:off x="0" y="0"/>
          <a:ext cx="0" cy="0"/>
          <a:chOff x="0" y="0"/>
          <a:chExt cx="0" cy="0"/>
        </a:xfrm>
      </p:grpSpPr>
      <p:grpSp>
        <p:nvGrpSpPr>
          <p:cNvPr id="6" name="Gruppo 5"/>
          <p:cNvGrpSpPr/>
          <p:nvPr userDrawn="1"/>
        </p:nvGrpSpPr>
        <p:grpSpPr>
          <a:xfrm>
            <a:off x="8607211" y="6349998"/>
            <a:ext cx="322443" cy="312614"/>
            <a:chOff x="8519290" y="6252308"/>
            <a:chExt cx="403053" cy="390768"/>
          </a:xfrm>
        </p:grpSpPr>
        <p:pic>
          <p:nvPicPr>
            <p:cNvPr id="7" name="Immagine 6"/>
            <p:cNvPicPr>
              <a:picLocks noChangeAspect="1"/>
            </p:cNvPicPr>
            <p:nvPr userDrawn="1"/>
          </p:nvPicPr>
          <p:blipFill>
            <a:blip r:embed="rId2"/>
            <a:stretch>
              <a:fillRect/>
            </a:stretch>
          </p:blipFill>
          <p:spPr>
            <a:xfrm flipH="1">
              <a:off x="8612027" y="6252308"/>
              <a:ext cx="310316" cy="390768"/>
            </a:xfrm>
            <a:prstGeom prst="rect">
              <a:avLst/>
            </a:prstGeom>
          </p:spPr>
        </p:pic>
        <p:pic>
          <p:nvPicPr>
            <p:cNvPr id="8" name="Immagine 7"/>
            <p:cNvPicPr>
              <a:picLocks noChangeAspect="1"/>
            </p:cNvPicPr>
            <p:nvPr userDrawn="1"/>
          </p:nvPicPr>
          <p:blipFill>
            <a:blip r:embed="rId3"/>
            <a:stretch>
              <a:fillRect/>
            </a:stretch>
          </p:blipFill>
          <p:spPr>
            <a:xfrm>
              <a:off x="8519290" y="6252308"/>
              <a:ext cx="45719" cy="390768"/>
            </a:xfrm>
            <a:prstGeom prst="rect">
              <a:avLst/>
            </a:prstGeom>
          </p:spPr>
        </p:pic>
      </p:grpSp>
      <p:sp>
        <p:nvSpPr>
          <p:cNvPr id="9" name="Titolo 1"/>
          <p:cNvSpPr>
            <a:spLocks noGrp="1"/>
          </p:cNvSpPr>
          <p:nvPr>
            <p:ph type="ctrTitle" hasCustomPrompt="1"/>
          </p:nvPr>
        </p:nvSpPr>
        <p:spPr>
          <a:xfrm>
            <a:off x="390769" y="754888"/>
            <a:ext cx="8372231" cy="1470025"/>
          </a:xfrm>
        </p:spPr>
        <p:txBody>
          <a:bodyPr/>
          <a:lstStyle>
            <a:lvl1pPr>
              <a:defRPr sz="4400"/>
            </a:lvl1pPr>
          </a:lstStyle>
          <a:p>
            <a:r>
              <a:rPr lang="it-IT" sz="4000" dirty="0" smtClean="0">
                <a:solidFill>
                  <a:srgbClr val="F49800"/>
                </a:solidFill>
              </a:rPr>
              <a:t>TITOLO</a:t>
            </a:r>
            <a:endParaRPr lang="it-IT" dirty="0"/>
          </a:p>
        </p:txBody>
      </p:sp>
      <p:sp>
        <p:nvSpPr>
          <p:cNvPr id="10" name="Sottotitolo 2"/>
          <p:cNvSpPr>
            <a:spLocks noGrp="1"/>
          </p:cNvSpPr>
          <p:nvPr>
            <p:ph type="subTitle" idx="1" hasCustomPrompt="1"/>
          </p:nvPr>
        </p:nvSpPr>
        <p:spPr>
          <a:xfrm>
            <a:off x="390769" y="2224913"/>
            <a:ext cx="8372231" cy="3669958"/>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Testo lungo</a:t>
            </a:r>
            <a:endParaRPr lang="it-IT" dirty="0"/>
          </a:p>
        </p:txBody>
      </p:sp>
    </p:spTree>
    <p:extLst>
      <p:ext uri="{BB962C8B-B14F-4D97-AF65-F5344CB8AC3E}">
        <p14:creationId xmlns:p14="http://schemas.microsoft.com/office/powerpoint/2010/main" val="13646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immagini+testo NERO">
    <p:spTree>
      <p:nvGrpSpPr>
        <p:cNvPr id="1" name=""/>
        <p:cNvGrpSpPr/>
        <p:nvPr/>
      </p:nvGrpSpPr>
      <p:grpSpPr>
        <a:xfrm>
          <a:off x="0" y="0"/>
          <a:ext cx="0" cy="0"/>
          <a:chOff x="0" y="0"/>
          <a:chExt cx="0" cy="0"/>
        </a:xfrm>
      </p:grpSpPr>
      <p:pic>
        <p:nvPicPr>
          <p:cNvPr id="23" name="Immagine 22"/>
          <p:cNvPicPr>
            <a:picLocks noChangeAspect="1"/>
          </p:cNvPicPr>
          <p:nvPr userDrawn="1"/>
        </p:nvPicPr>
        <p:blipFill>
          <a:blip r:embed="rId2"/>
          <a:stretch>
            <a:fillRect/>
          </a:stretch>
        </p:blipFill>
        <p:spPr>
          <a:xfrm>
            <a:off x="0" y="0"/>
            <a:ext cx="9144000" cy="6858000"/>
          </a:xfrm>
          <a:prstGeom prst="rect">
            <a:avLst/>
          </a:prstGeom>
        </p:spPr>
      </p:pic>
      <p:sp>
        <p:nvSpPr>
          <p:cNvPr id="14" name="Segnaposto immagine 2"/>
          <p:cNvSpPr>
            <a:spLocks noGrp="1"/>
          </p:cNvSpPr>
          <p:nvPr>
            <p:ph type="pic" idx="1"/>
          </p:nvPr>
        </p:nvSpPr>
        <p:spPr>
          <a:xfrm>
            <a:off x="371231" y="488461"/>
            <a:ext cx="4054226" cy="26572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15" name="Segnaposto immagine 2"/>
          <p:cNvSpPr>
            <a:spLocks noGrp="1"/>
          </p:cNvSpPr>
          <p:nvPr>
            <p:ph type="pic" idx="10"/>
          </p:nvPr>
        </p:nvSpPr>
        <p:spPr>
          <a:xfrm>
            <a:off x="4757620" y="488461"/>
            <a:ext cx="4054226" cy="26572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16" name="Segnaposto immagine 2"/>
          <p:cNvSpPr>
            <a:spLocks noGrp="1"/>
          </p:cNvSpPr>
          <p:nvPr>
            <p:ph type="pic" idx="11"/>
          </p:nvPr>
        </p:nvSpPr>
        <p:spPr>
          <a:xfrm>
            <a:off x="371231" y="3468081"/>
            <a:ext cx="4054226" cy="26572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17" name="Segnaposto testo 3"/>
          <p:cNvSpPr>
            <a:spLocks noGrp="1"/>
          </p:cNvSpPr>
          <p:nvPr>
            <p:ph type="body" sz="half" idx="2" hasCustomPrompt="1"/>
          </p:nvPr>
        </p:nvSpPr>
        <p:spPr>
          <a:xfrm>
            <a:off x="4757620" y="3468081"/>
            <a:ext cx="4054226" cy="2657232"/>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Testo</a:t>
            </a:r>
          </a:p>
        </p:txBody>
      </p:sp>
      <p:grpSp>
        <p:nvGrpSpPr>
          <p:cNvPr id="18" name="Gruppo 17"/>
          <p:cNvGrpSpPr/>
          <p:nvPr userDrawn="1"/>
        </p:nvGrpSpPr>
        <p:grpSpPr>
          <a:xfrm>
            <a:off x="8608047" y="6341856"/>
            <a:ext cx="321830" cy="312614"/>
            <a:chOff x="8519290" y="6252308"/>
            <a:chExt cx="402288" cy="390768"/>
          </a:xfrm>
        </p:grpSpPr>
        <p:pic>
          <p:nvPicPr>
            <p:cNvPr id="19" name="Immagine 18"/>
            <p:cNvPicPr>
              <a:picLocks noChangeAspect="1"/>
            </p:cNvPicPr>
            <p:nvPr userDrawn="1"/>
          </p:nvPicPr>
          <p:blipFill>
            <a:blip r:embed="rId3"/>
            <a:stretch>
              <a:fillRect/>
            </a:stretch>
          </p:blipFill>
          <p:spPr>
            <a:xfrm flipH="1">
              <a:off x="8611262" y="6252308"/>
              <a:ext cx="310316" cy="390768"/>
            </a:xfrm>
            <a:prstGeom prst="rect">
              <a:avLst/>
            </a:prstGeom>
          </p:spPr>
        </p:pic>
        <p:pic>
          <p:nvPicPr>
            <p:cNvPr id="20" name="Immagine 19"/>
            <p:cNvPicPr>
              <a:picLocks noChangeAspect="1"/>
            </p:cNvPicPr>
            <p:nvPr userDrawn="1"/>
          </p:nvPicPr>
          <p:blipFill>
            <a:blip r:embed="rId4"/>
            <a:stretch>
              <a:fillRect/>
            </a:stretch>
          </p:blipFill>
          <p:spPr>
            <a:xfrm>
              <a:off x="8519290" y="6252308"/>
              <a:ext cx="45719" cy="390768"/>
            </a:xfrm>
            <a:prstGeom prst="rect">
              <a:avLst/>
            </a:prstGeom>
          </p:spPr>
        </p:pic>
      </p:grpSp>
    </p:spTree>
    <p:extLst>
      <p:ext uri="{BB962C8B-B14F-4D97-AF65-F5344CB8AC3E}">
        <p14:creationId xmlns:p14="http://schemas.microsoft.com/office/powerpoint/2010/main" val="2031665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immagini+testo BIANCO">
    <p:spTree>
      <p:nvGrpSpPr>
        <p:cNvPr id="1" name=""/>
        <p:cNvGrpSpPr/>
        <p:nvPr/>
      </p:nvGrpSpPr>
      <p:grpSpPr>
        <a:xfrm>
          <a:off x="0" y="0"/>
          <a:ext cx="0" cy="0"/>
          <a:chOff x="0" y="0"/>
          <a:chExt cx="0" cy="0"/>
        </a:xfrm>
      </p:grpSpPr>
      <p:sp>
        <p:nvSpPr>
          <p:cNvPr id="6" name="Segnaposto immagine 2"/>
          <p:cNvSpPr>
            <a:spLocks noGrp="1"/>
          </p:cNvSpPr>
          <p:nvPr>
            <p:ph type="pic" idx="1"/>
          </p:nvPr>
        </p:nvSpPr>
        <p:spPr>
          <a:xfrm>
            <a:off x="371231" y="488461"/>
            <a:ext cx="4054226" cy="26572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7" name="Segnaposto immagine 2"/>
          <p:cNvSpPr>
            <a:spLocks noGrp="1"/>
          </p:cNvSpPr>
          <p:nvPr>
            <p:ph type="pic" idx="10"/>
          </p:nvPr>
        </p:nvSpPr>
        <p:spPr>
          <a:xfrm>
            <a:off x="4757620" y="488461"/>
            <a:ext cx="4054226" cy="26572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8" name="Segnaposto immagine 2"/>
          <p:cNvSpPr>
            <a:spLocks noGrp="1"/>
          </p:cNvSpPr>
          <p:nvPr>
            <p:ph type="pic" idx="11"/>
          </p:nvPr>
        </p:nvSpPr>
        <p:spPr>
          <a:xfrm>
            <a:off x="371231" y="3468081"/>
            <a:ext cx="4054226" cy="26572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9" name="Segnaposto testo 3"/>
          <p:cNvSpPr>
            <a:spLocks noGrp="1"/>
          </p:cNvSpPr>
          <p:nvPr>
            <p:ph type="body" sz="half" idx="2" hasCustomPrompt="1"/>
          </p:nvPr>
        </p:nvSpPr>
        <p:spPr>
          <a:xfrm>
            <a:off x="4757620" y="3468081"/>
            <a:ext cx="4054226" cy="26572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Testo</a:t>
            </a:r>
          </a:p>
        </p:txBody>
      </p:sp>
      <p:grpSp>
        <p:nvGrpSpPr>
          <p:cNvPr id="14" name="Gruppo 13"/>
          <p:cNvGrpSpPr/>
          <p:nvPr userDrawn="1"/>
        </p:nvGrpSpPr>
        <p:grpSpPr>
          <a:xfrm>
            <a:off x="8607211" y="6349998"/>
            <a:ext cx="322443" cy="312614"/>
            <a:chOff x="8519290" y="6252308"/>
            <a:chExt cx="403053" cy="390768"/>
          </a:xfrm>
        </p:grpSpPr>
        <p:pic>
          <p:nvPicPr>
            <p:cNvPr id="15" name="Immagine 14"/>
            <p:cNvPicPr>
              <a:picLocks noChangeAspect="1"/>
            </p:cNvPicPr>
            <p:nvPr userDrawn="1"/>
          </p:nvPicPr>
          <p:blipFill>
            <a:blip r:embed="rId2"/>
            <a:stretch>
              <a:fillRect/>
            </a:stretch>
          </p:blipFill>
          <p:spPr>
            <a:xfrm flipH="1">
              <a:off x="8612027" y="6252308"/>
              <a:ext cx="310316" cy="390768"/>
            </a:xfrm>
            <a:prstGeom prst="rect">
              <a:avLst/>
            </a:prstGeom>
          </p:spPr>
        </p:pic>
        <p:pic>
          <p:nvPicPr>
            <p:cNvPr id="16" name="Immagine 15"/>
            <p:cNvPicPr>
              <a:picLocks noChangeAspect="1"/>
            </p:cNvPicPr>
            <p:nvPr userDrawn="1"/>
          </p:nvPicPr>
          <p:blipFill>
            <a:blip r:embed="rId3"/>
            <a:stretch>
              <a:fillRect/>
            </a:stretch>
          </p:blipFill>
          <p:spPr>
            <a:xfrm>
              <a:off x="8519290" y="6252308"/>
              <a:ext cx="45719" cy="390768"/>
            </a:xfrm>
            <a:prstGeom prst="rect">
              <a:avLst/>
            </a:prstGeom>
          </p:spPr>
        </p:pic>
      </p:grpSp>
    </p:spTree>
    <p:extLst>
      <p:ext uri="{BB962C8B-B14F-4D97-AF65-F5344CB8AC3E}">
        <p14:creationId xmlns:p14="http://schemas.microsoft.com/office/powerpoint/2010/main" val="245641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agine+didascalia NERO">
    <p:spTree>
      <p:nvGrpSpPr>
        <p:cNvPr id="1" name=""/>
        <p:cNvGrpSpPr/>
        <p:nvPr/>
      </p:nvGrpSpPr>
      <p:grpSpPr>
        <a:xfrm>
          <a:off x="0" y="0"/>
          <a:ext cx="0" cy="0"/>
          <a:chOff x="0" y="0"/>
          <a:chExt cx="0" cy="0"/>
        </a:xfrm>
      </p:grpSpPr>
      <p:pic>
        <p:nvPicPr>
          <p:cNvPr id="12" name="Immagine 11"/>
          <p:cNvPicPr>
            <a:picLocks noChangeAspect="1"/>
          </p:cNvPicPr>
          <p:nvPr userDrawn="1"/>
        </p:nvPicPr>
        <p:blipFill>
          <a:blip r:embed="rId2"/>
          <a:stretch>
            <a:fillRect/>
          </a:stretch>
        </p:blipFill>
        <p:spPr>
          <a:xfrm>
            <a:off x="0" y="0"/>
            <a:ext cx="9144000" cy="6858000"/>
          </a:xfrm>
          <a:prstGeom prst="rect">
            <a:avLst/>
          </a:prstGeom>
        </p:spPr>
      </p:pic>
      <p:grpSp>
        <p:nvGrpSpPr>
          <p:cNvPr id="7" name="Gruppo 6"/>
          <p:cNvGrpSpPr/>
          <p:nvPr userDrawn="1"/>
        </p:nvGrpSpPr>
        <p:grpSpPr>
          <a:xfrm>
            <a:off x="8608047" y="6341856"/>
            <a:ext cx="321830" cy="312614"/>
            <a:chOff x="8519290" y="6252308"/>
            <a:chExt cx="402288" cy="390768"/>
          </a:xfrm>
        </p:grpSpPr>
        <p:pic>
          <p:nvPicPr>
            <p:cNvPr id="8" name="Immagine 7"/>
            <p:cNvPicPr>
              <a:picLocks noChangeAspect="1"/>
            </p:cNvPicPr>
            <p:nvPr userDrawn="1"/>
          </p:nvPicPr>
          <p:blipFill>
            <a:blip r:embed="rId3"/>
            <a:stretch>
              <a:fillRect/>
            </a:stretch>
          </p:blipFill>
          <p:spPr>
            <a:xfrm flipH="1">
              <a:off x="8611262" y="6252308"/>
              <a:ext cx="310316" cy="390768"/>
            </a:xfrm>
            <a:prstGeom prst="rect">
              <a:avLst/>
            </a:prstGeom>
          </p:spPr>
        </p:pic>
        <p:pic>
          <p:nvPicPr>
            <p:cNvPr id="9" name="Immagine 8"/>
            <p:cNvPicPr>
              <a:picLocks noChangeAspect="1"/>
            </p:cNvPicPr>
            <p:nvPr userDrawn="1"/>
          </p:nvPicPr>
          <p:blipFill>
            <a:blip r:embed="rId4"/>
            <a:stretch>
              <a:fillRect/>
            </a:stretch>
          </p:blipFill>
          <p:spPr>
            <a:xfrm>
              <a:off x="8519290" y="6252308"/>
              <a:ext cx="45719" cy="390768"/>
            </a:xfrm>
            <a:prstGeom prst="rect">
              <a:avLst/>
            </a:prstGeom>
          </p:spPr>
        </p:pic>
      </p:grpSp>
      <p:sp>
        <p:nvSpPr>
          <p:cNvPr id="10" name="Segnaposto immagine 2"/>
          <p:cNvSpPr>
            <a:spLocks noGrp="1"/>
          </p:cNvSpPr>
          <p:nvPr>
            <p:ph type="pic" idx="1"/>
          </p:nvPr>
        </p:nvSpPr>
        <p:spPr>
          <a:xfrm>
            <a:off x="371230" y="313765"/>
            <a:ext cx="8436593" cy="4945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11" name="Segnaposto testo 3"/>
          <p:cNvSpPr>
            <a:spLocks noGrp="1"/>
          </p:cNvSpPr>
          <p:nvPr>
            <p:ph type="body" sz="half" idx="2" hasCustomPrompt="1"/>
          </p:nvPr>
        </p:nvSpPr>
        <p:spPr>
          <a:xfrm>
            <a:off x="371229" y="5539166"/>
            <a:ext cx="8436593" cy="663154"/>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Testo</a:t>
            </a:r>
          </a:p>
        </p:txBody>
      </p:sp>
    </p:spTree>
    <p:extLst>
      <p:ext uri="{BB962C8B-B14F-4D97-AF65-F5344CB8AC3E}">
        <p14:creationId xmlns:p14="http://schemas.microsoft.com/office/powerpoint/2010/main" val="952836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agine+didascalia BIANCO">
    <p:spTree>
      <p:nvGrpSpPr>
        <p:cNvPr id="1" name=""/>
        <p:cNvGrpSpPr/>
        <p:nvPr/>
      </p:nvGrpSpPr>
      <p:grpSpPr>
        <a:xfrm>
          <a:off x="0" y="0"/>
          <a:ext cx="0" cy="0"/>
          <a:chOff x="0" y="0"/>
          <a:chExt cx="0" cy="0"/>
        </a:xfrm>
      </p:grpSpPr>
      <p:sp>
        <p:nvSpPr>
          <p:cNvPr id="6" name="Segnaposto immagine 2"/>
          <p:cNvSpPr>
            <a:spLocks noGrp="1"/>
          </p:cNvSpPr>
          <p:nvPr>
            <p:ph type="pic" idx="1"/>
          </p:nvPr>
        </p:nvSpPr>
        <p:spPr>
          <a:xfrm>
            <a:off x="371230" y="313765"/>
            <a:ext cx="8436593" cy="4945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grpSp>
        <p:nvGrpSpPr>
          <p:cNvPr id="7" name="Gruppo 6"/>
          <p:cNvGrpSpPr/>
          <p:nvPr userDrawn="1"/>
        </p:nvGrpSpPr>
        <p:grpSpPr>
          <a:xfrm>
            <a:off x="8607211" y="6349998"/>
            <a:ext cx="322443" cy="312614"/>
            <a:chOff x="8519290" y="6252308"/>
            <a:chExt cx="403053" cy="390768"/>
          </a:xfrm>
        </p:grpSpPr>
        <p:pic>
          <p:nvPicPr>
            <p:cNvPr id="8" name="Immagine 7"/>
            <p:cNvPicPr>
              <a:picLocks noChangeAspect="1"/>
            </p:cNvPicPr>
            <p:nvPr userDrawn="1"/>
          </p:nvPicPr>
          <p:blipFill>
            <a:blip r:embed="rId2"/>
            <a:stretch>
              <a:fillRect/>
            </a:stretch>
          </p:blipFill>
          <p:spPr>
            <a:xfrm flipH="1">
              <a:off x="8612027" y="6252308"/>
              <a:ext cx="310316" cy="390768"/>
            </a:xfrm>
            <a:prstGeom prst="rect">
              <a:avLst/>
            </a:prstGeom>
          </p:spPr>
        </p:pic>
        <p:pic>
          <p:nvPicPr>
            <p:cNvPr id="9" name="Immagine 8"/>
            <p:cNvPicPr>
              <a:picLocks noChangeAspect="1"/>
            </p:cNvPicPr>
            <p:nvPr userDrawn="1"/>
          </p:nvPicPr>
          <p:blipFill>
            <a:blip r:embed="rId3"/>
            <a:stretch>
              <a:fillRect/>
            </a:stretch>
          </p:blipFill>
          <p:spPr>
            <a:xfrm>
              <a:off x="8519290" y="6252308"/>
              <a:ext cx="45719" cy="390768"/>
            </a:xfrm>
            <a:prstGeom prst="rect">
              <a:avLst/>
            </a:prstGeom>
          </p:spPr>
        </p:pic>
      </p:grpSp>
      <p:sp>
        <p:nvSpPr>
          <p:cNvPr id="10" name="Segnaposto testo 3"/>
          <p:cNvSpPr>
            <a:spLocks noGrp="1"/>
          </p:cNvSpPr>
          <p:nvPr>
            <p:ph type="body" sz="half" idx="2" hasCustomPrompt="1"/>
          </p:nvPr>
        </p:nvSpPr>
        <p:spPr>
          <a:xfrm>
            <a:off x="371229" y="5539166"/>
            <a:ext cx="8436593" cy="6631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Testo</a:t>
            </a:r>
          </a:p>
        </p:txBody>
      </p:sp>
    </p:spTree>
    <p:extLst>
      <p:ext uri="{BB962C8B-B14F-4D97-AF65-F5344CB8AC3E}">
        <p14:creationId xmlns:p14="http://schemas.microsoft.com/office/powerpoint/2010/main" val="2202446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654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B4399-0872-FB4B-BE28-EE0F74B4928D}" type="datetimeFigureOut">
              <a:rPr lang="it-IT" smtClean="0"/>
              <a:pPr/>
              <a:t>29/09/2014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0F59E-5585-284C-8909-47F06A76C696}" type="slidenum">
              <a:rPr lang="it-IT" smtClean="0"/>
              <a:pPr/>
              <a:t>‹N›</a:t>
            </a:fld>
            <a:endParaRPr lang="it-IT"/>
          </a:p>
        </p:txBody>
      </p:sp>
    </p:spTree>
    <p:extLst>
      <p:ext uri="{BB962C8B-B14F-4D97-AF65-F5344CB8AC3E}">
        <p14:creationId xmlns:p14="http://schemas.microsoft.com/office/powerpoint/2010/main" val="110559524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6" r:id="rId3"/>
    <p:sldLayoutId id="2147483665" r:id="rId4"/>
    <p:sldLayoutId id="2147483653" r:id="rId5"/>
    <p:sldLayoutId id="2147483660" r:id="rId6"/>
    <p:sldLayoutId id="2147483663" r:id="rId7"/>
    <p:sldLayoutId id="2147483662" r:id="rId8"/>
    <p:sldLayoutId id="2147483664"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218"/>
          <p:cNvGrpSpPr/>
          <p:nvPr/>
        </p:nvGrpSpPr>
        <p:grpSpPr>
          <a:xfrm>
            <a:off x="6558164" y="66319"/>
            <a:ext cx="2575511" cy="6797067"/>
            <a:chOff x="6558164" y="66319"/>
            <a:chExt cx="2575511" cy="6797067"/>
          </a:xfrm>
        </p:grpSpPr>
        <p:grpSp>
          <p:nvGrpSpPr>
            <p:cNvPr id="8" name="Group 62"/>
            <p:cNvGrpSpPr/>
            <p:nvPr/>
          </p:nvGrpSpPr>
          <p:grpSpPr>
            <a:xfrm>
              <a:off x="6924386" y="66319"/>
              <a:ext cx="2173634" cy="6673398"/>
              <a:chOff x="6924386" y="66319"/>
              <a:chExt cx="2173634" cy="6673398"/>
            </a:xfrm>
          </p:grpSpPr>
          <p:grpSp>
            <p:nvGrpSpPr>
              <p:cNvPr id="9"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pPr defTabSz="914400"/>
                  <a:endParaRPr lang="en-US">
                    <a:solidFill>
                      <a:prstClr val="white"/>
                    </a:solidFill>
                  </a:endParaRPr>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prstClr val="white"/>
                    </a:solidFill>
                  </a:endParaRPr>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pPr defTabSz="914400"/>
                  <a:endParaRPr lang="en-US">
                    <a:solidFill>
                      <a:prstClr val="white"/>
                    </a:solidFill>
                  </a:endParaRPr>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prstClr val="white"/>
                    </a:solidFill>
                  </a:endParaRPr>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prstClr val="white"/>
                    </a:solidFill>
                  </a:endParaRPr>
                </a:p>
              </p:txBody>
            </p:sp>
          </p:grpSp>
          <p:grpSp>
            <p:nvGrpSpPr>
              <p:cNvPr id="10"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defTabSz="914400"/>
                  <a:endParaRPr lang="en-US">
                    <a:solidFill>
                      <a:prstClr val="white"/>
                    </a:solidFill>
                  </a:endParaRPr>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grpSp>
            <p:nvGrpSpPr>
              <p:cNvPr id="11"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prstClr val="white"/>
                    </a:solidFill>
                  </a:endParaRPr>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prstClr val="white"/>
                    </a:solidFill>
                  </a:endParaRPr>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pPr defTabSz="914400"/>
                  <a:endParaRPr lang="en-US">
                    <a:solidFill>
                      <a:prstClr val="white"/>
                    </a:solidFill>
                  </a:endParaRPr>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prstClr val="white"/>
                    </a:solidFill>
                  </a:endParaRPr>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pPr defTabSz="914400"/>
              <a:endParaRPr lang="en-US">
                <a:solidFill>
                  <a:prstClr val="white"/>
                </a:solidFill>
              </a:endParaRPr>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a:solidFill>
                  <a:prstClr val="white"/>
                </a:solidFill>
              </a:endParaRPr>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pPr defTabSz="914400"/>
            <a:fld id="{23F3CB25-9A5A-4AB5-A253-D5C49F101C0E}" type="datetimeFigureOut">
              <a:rPr lang="it-IT" smtClean="0">
                <a:solidFill>
                  <a:prstClr val="white">
                    <a:tint val="75000"/>
                  </a:prstClr>
                </a:solidFill>
              </a:rPr>
              <a:pPr defTabSz="914400"/>
              <a:t>29/09/2014</a:t>
            </a:fld>
            <a:endParaRPr lang="it-IT">
              <a:solidFill>
                <a:prstClr val="white">
                  <a:tint val="7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pPr defTabSz="914400"/>
            <a:endParaRPr lang="it-IT">
              <a:solidFill>
                <a:prstClr val="white">
                  <a:tint val="7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pPr defTabSz="914400"/>
            <a:fld id="{ED906C58-FAE2-4429-BC23-40071D7D6995}" type="slidenum">
              <a:rPr lang="it-IT" smtClean="0">
                <a:solidFill>
                  <a:prstClr val="white">
                    <a:tint val="75000"/>
                  </a:prstClr>
                </a:solidFill>
              </a:rPr>
              <a:pPr defTabSz="914400"/>
              <a:t>‹N›</a:t>
            </a:fld>
            <a:endParaRPr lang="it-IT">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www.bollettinoadapt.it/idee-per-una-riforma-del-mercato-del-lavoro/"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1116680" y="2133601"/>
            <a:ext cx="6906732" cy="15430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3600" b="1" dirty="0" smtClean="0">
                <a:solidFill>
                  <a:schemeClr val="accent6"/>
                </a:solidFill>
              </a:rPr>
              <a:t>JOBS ACT: LE RIFORME GIA’ ATTUATE E QUELLE IN DIVENIRE</a:t>
            </a:r>
            <a:endParaRPr lang="it-IT" sz="3600" b="1" dirty="0">
              <a:solidFill>
                <a:schemeClr val="accent6"/>
              </a:solidFill>
            </a:endParaRPr>
          </a:p>
        </p:txBody>
      </p:sp>
      <p:sp>
        <p:nvSpPr>
          <p:cNvPr id="7" name="Sottotitolo 2"/>
          <p:cNvSpPr txBox="1">
            <a:spLocks/>
          </p:cNvSpPr>
          <p:nvPr/>
        </p:nvSpPr>
        <p:spPr>
          <a:xfrm>
            <a:off x="390769" y="3833067"/>
            <a:ext cx="8372231" cy="91810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it-IT" sz="2400" b="1" dirty="0" smtClean="0">
                <a:solidFill>
                  <a:schemeClr val="accent6"/>
                </a:solidFill>
              </a:rPr>
              <a:t>Riflessioni sulle proposte dei Consulenti del Lavoro</a:t>
            </a:r>
          </a:p>
          <a:p>
            <a:pPr marL="0" indent="0" algn="ctr">
              <a:buNone/>
            </a:pPr>
            <a:endParaRPr lang="it-IT" sz="2400" dirty="0" smtClean="0"/>
          </a:p>
          <a:p>
            <a:pPr marL="0" indent="0" algn="ctr">
              <a:buNone/>
            </a:pPr>
            <a:r>
              <a:rPr lang="it-IT" sz="2400" dirty="0" smtClean="0"/>
              <a:t>Milano,  23 settembre 2014</a:t>
            </a:r>
          </a:p>
          <a:p>
            <a:pPr marL="0" indent="0" algn="ctr">
              <a:buNone/>
            </a:pPr>
            <a:endParaRPr lang="it-IT" sz="2400" dirty="0" smtClean="0"/>
          </a:p>
          <a:p>
            <a:pPr marL="0" indent="0" algn="ctr">
              <a:buNone/>
            </a:pPr>
            <a:r>
              <a:rPr lang="it-IT" sz="1100" dirty="0" smtClean="0"/>
              <a:t>Con il patrocinio di : </a:t>
            </a:r>
          </a:p>
          <a:p>
            <a:pPr marL="0" indent="0" algn="ctr">
              <a:buNone/>
            </a:pPr>
            <a:endParaRPr lang="it-IT" sz="1100" dirty="0" smtClean="0"/>
          </a:p>
          <a:p>
            <a:pPr marL="0" indent="0" algn="ctr">
              <a:buNone/>
            </a:pPr>
            <a:r>
              <a:rPr lang="it-IT" sz="1100" b="1" dirty="0" smtClean="0"/>
              <a:t>Consulta CPO  della Lombardia                                 </a:t>
            </a:r>
            <a:r>
              <a:rPr lang="it-IT" sz="1100" b="1" dirty="0" err="1" smtClean="0"/>
              <a:t>Ancl-SU</a:t>
            </a:r>
            <a:r>
              <a:rPr lang="it-IT" sz="1100" b="1" dirty="0" smtClean="0"/>
              <a:t> Consiglio Regionale della Lombardia </a:t>
            </a:r>
          </a:p>
          <a:p>
            <a:pPr marL="0" indent="0" algn="ctr">
              <a:buNone/>
            </a:pPr>
            <a:endParaRPr lang="it-IT" sz="1100" b="1" dirty="0" smtClean="0"/>
          </a:p>
        </p:txBody>
      </p:sp>
      <p:sp>
        <p:nvSpPr>
          <p:cNvPr id="8" name="Rectangle 8"/>
          <p:cNvSpPr>
            <a:spLocks noChangeArrowheads="1"/>
          </p:cNvSpPr>
          <p:nvPr/>
        </p:nvSpPr>
        <p:spPr bwMode="auto">
          <a:xfrm>
            <a:off x="71438" y="5846859"/>
            <a:ext cx="1719262" cy="184666"/>
          </a:xfrm>
          <a:prstGeom prst="rect">
            <a:avLst/>
          </a:prstGeom>
          <a:noFill/>
          <a:ln w="9525">
            <a:noFill/>
            <a:miter lim="800000"/>
            <a:headEnd/>
            <a:tailEnd/>
          </a:ln>
          <a:effectLst/>
        </p:spPr>
        <p:txBody>
          <a:bodyPr wrap="square" bIns="0" anchor="ctr">
            <a:spAutoFit/>
          </a:bodyPr>
          <a:lstStyle/>
          <a:p>
            <a:pPr algn="ctr"/>
            <a:r>
              <a:rPr lang="it-IT" sz="900" dirty="0"/>
              <a:t> </a:t>
            </a:r>
            <a:endParaRPr lang="it-IT" sz="800" dirty="0"/>
          </a:p>
        </p:txBody>
      </p:sp>
      <p:graphicFrame>
        <p:nvGraphicFramePr>
          <p:cNvPr id="1028" name="Object 4"/>
          <p:cNvGraphicFramePr>
            <a:graphicFrameLocks noChangeAspect="1"/>
          </p:cNvGraphicFramePr>
          <p:nvPr/>
        </p:nvGraphicFramePr>
        <p:xfrm>
          <a:off x="457200" y="457200"/>
          <a:ext cx="1066800" cy="800100"/>
        </p:xfrm>
        <a:graphic>
          <a:graphicData uri="http://schemas.openxmlformats.org/presentationml/2006/ole">
            <mc:AlternateContent xmlns:mc="http://schemas.openxmlformats.org/markup-compatibility/2006">
              <mc:Choice xmlns:v="urn:schemas-microsoft-com:vml" Requires="v">
                <p:oleObj spid="_x0000_s1038" name="Picture" r:id="rId3" imgW="1022297" imgH="979899" progId="Word.Picture.8">
                  <p:embed/>
                </p:oleObj>
              </mc:Choice>
              <mc:Fallback>
                <p:oleObj name="Picture" r:id="rId3" imgW="1022297" imgH="979899" progId="Word.Picture.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10668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7" name="Picture 3" descr="logo ANCL nuovo"/>
          <p:cNvPicPr>
            <a:picLocks noChangeAspect="1" noChangeArrowheads="1"/>
          </p:cNvPicPr>
          <p:nvPr/>
        </p:nvPicPr>
        <p:blipFill>
          <a:blip r:embed="rId5"/>
          <a:srcRect/>
          <a:stretch>
            <a:fillRect/>
          </a:stretch>
        </p:blipFill>
        <p:spPr bwMode="auto">
          <a:xfrm>
            <a:off x="7362825" y="457200"/>
            <a:ext cx="990600" cy="800100"/>
          </a:xfrm>
          <a:prstGeom prst="rect">
            <a:avLst/>
          </a:prstGeom>
          <a:noFill/>
        </p:spPr>
      </p:pic>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Times New Roman" pitchFamily="18"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1030" name="Rectangle 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ea typeface="Times New Roman" pitchFamily="18"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1031" name="Rectangle 7"/>
          <p:cNvSpPr>
            <a:spLocks noChangeArrowheads="1"/>
          </p:cNvSpPr>
          <p:nvPr/>
        </p:nvSpPr>
        <p:spPr bwMode="auto">
          <a:xfrm>
            <a:off x="0" y="1338078"/>
            <a:ext cx="8613255"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5029200" algn="l"/>
              </a:tabLst>
            </a:pPr>
            <a:r>
              <a:rPr kumimoji="0" lang="it-IT"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Consulenti del Lavoro				</a:t>
            </a:r>
            <a:r>
              <a:rPr kumimoji="0" lang="it-IT" sz="8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A.N.C.L.</a:t>
            </a:r>
            <a:endParaRPr kumimoji="0" lang="it-IT"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029200" algn="l"/>
              </a:tabLst>
            </a:pPr>
            <a:r>
              <a:rPr kumimoji="0" lang="it-IT"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Consiglio Provinciale				Sindacato Unitario</a:t>
            </a:r>
            <a:endParaRPr kumimoji="0" lang="it-IT"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029200" algn="l"/>
              </a:tabLst>
            </a:pPr>
            <a:r>
              <a:rPr kumimoji="0" lang="it-IT"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dell’Ordine di Milano</a:t>
            </a:r>
            <a:r>
              <a:rPr kumimoji="0" lang="it-IT"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t-IT"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U.P.</a:t>
            </a:r>
            <a:r>
              <a:rPr kumimoji="0" lang="it-IT"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di Milano</a:t>
            </a:r>
            <a:endParaRPr kumimoji="0" lang="it-IT" sz="800" b="0" i="0" u="none" strike="noStrike" cap="none" normalizeH="0" baseline="0" dirty="0" smtClean="0">
              <a:ln>
                <a:noFill/>
              </a:ln>
              <a:solidFill>
                <a:schemeClr val="tx1"/>
              </a:solidFill>
              <a:effectLst/>
              <a:latin typeface="Arial" pitchFamily="34" charset="0"/>
            </a:endParaRPr>
          </a:p>
        </p:txBody>
      </p:sp>
      <p:sp>
        <p:nvSpPr>
          <p:cNvPr id="13" name="Rettangolo 12"/>
          <p:cNvSpPr/>
          <p:nvPr/>
        </p:nvSpPr>
        <p:spPr>
          <a:xfrm>
            <a:off x="228600" y="1257300"/>
            <a:ext cx="2286000" cy="369332"/>
          </a:xfrm>
          <a:prstGeom prst="rect">
            <a:avLst/>
          </a:prstGeom>
        </p:spPr>
        <p:txBody>
          <a:bodyPr wrap="square">
            <a:spAutoFit/>
          </a:bodyPr>
          <a:lstStyle/>
          <a:p>
            <a:pPr lvl="0" defTabSz="914400" fontAlgn="base">
              <a:spcBef>
                <a:spcPct val="0"/>
              </a:spcBef>
              <a:spcAft>
                <a:spcPct val="0"/>
              </a:spcAft>
              <a:tabLst>
                <a:tab pos="228600" algn="l"/>
                <a:tab pos="5029200" algn="l"/>
              </a:tabLst>
            </a:pPr>
            <a:endParaRPr lang="it-IT" dirty="0"/>
          </a:p>
        </p:txBody>
      </p:sp>
      <p:graphicFrame>
        <p:nvGraphicFramePr>
          <p:cNvPr id="1037" name="Object 13"/>
          <p:cNvGraphicFramePr>
            <a:graphicFrameLocks noChangeAspect="1"/>
          </p:cNvGraphicFramePr>
          <p:nvPr/>
        </p:nvGraphicFramePr>
        <p:xfrm>
          <a:off x="3756945" y="5912791"/>
          <a:ext cx="533400" cy="400050"/>
        </p:xfrm>
        <a:graphic>
          <a:graphicData uri="http://schemas.openxmlformats.org/presentationml/2006/ole">
            <mc:AlternateContent xmlns:mc="http://schemas.openxmlformats.org/markup-compatibility/2006">
              <mc:Choice xmlns:v="urn:schemas-microsoft-com:vml" Requires="v">
                <p:oleObj spid="_x0000_s1039" name="Picture" r:id="rId6" imgW="1022297" imgH="979899" progId="Word.Picture.8">
                  <p:embed/>
                </p:oleObj>
              </mc:Choice>
              <mc:Fallback>
                <p:oleObj name="Picture" r:id="rId6" imgW="1022297" imgH="979899" progId="Word.Picture.8">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6945" y="5912791"/>
                        <a:ext cx="5334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 name="Picture 3" descr="logo ANCL nuovo"/>
          <p:cNvPicPr>
            <a:picLocks noChangeAspect="1" noChangeArrowheads="1"/>
          </p:cNvPicPr>
          <p:nvPr/>
        </p:nvPicPr>
        <p:blipFill>
          <a:blip r:embed="rId5"/>
          <a:srcRect/>
          <a:stretch>
            <a:fillRect/>
          </a:stretch>
        </p:blipFill>
        <p:spPr bwMode="auto">
          <a:xfrm>
            <a:off x="7362825" y="5846859"/>
            <a:ext cx="576930" cy="465982"/>
          </a:xfrm>
          <a:prstGeom prst="rect">
            <a:avLst/>
          </a:prstGeom>
          <a:noFill/>
        </p:spPr>
      </p:pic>
    </p:spTree>
    <p:extLst>
      <p:ext uri="{BB962C8B-B14F-4D97-AF65-F5344CB8AC3E}">
        <p14:creationId xmlns:p14="http://schemas.microsoft.com/office/powerpoint/2010/main" val="3151259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5" name="CasellaDiTesto 4"/>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
        <p:nvSpPr>
          <p:cNvPr id="6" name="CasellaDiTesto 5"/>
          <p:cNvSpPr txBox="1"/>
          <p:nvPr/>
        </p:nvSpPr>
        <p:spPr>
          <a:xfrm>
            <a:off x="857224" y="1500174"/>
            <a:ext cx="7429552" cy="5078313"/>
          </a:xfrm>
          <a:prstGeom prst="rect">
            <a:avLst/>
          </a:prstGeom>
          <a:noFill/>
        </p:spPr>
        <p:txBody>
          <a:bodyPr wrap="square" rtlCol="0">
            <a:spAutoFit/>
          </a:bodyPr>
          <a:lstStyle/>
          <a:p>
            <a:pPr algn="just" defTabSz="914400">
              <a:buFont typeface="Wingdings" pitchFamily="2" charset="2"/>
              <a:buChar char="v"/>
            </a:pPr>
            <a:r>
              <a:rPr lang="it-IT" dirty="0" smtClean="0">
                <a:solidFill>
                  <a:prstClr val="black"/>
                </a:solidFill>
              </a:rPr>
              <a:t> Valorizzazione della bilateralità attraverso il riordino della disciplina vigente in materia</a:t>
            </a:r>
          </a:p>
          <a:p>
            <a:pPr algn="just" defTabSz="914400">
              <a:buFont typeface="Wingdings" pitchFamily="2" charset="2"/>
              <a:buChar char="v"/>
            </a:pPr>
            <a:endParaRPr lang="it-IT" dirty="0">
              <a:solidFill>
                <a:prstClr val="black"/>
              </a:solidFill>
            </a:endParaRPr>
          </a:p>
          <a:p>
            <a:pPr algn="just" defTabSz="914400">
              <a:buFont typeface="Wingdings" pitchFamily="2" charset="2"/>
              <a:buChar char="v"/>
            </a:pPr>
            <a:r>
              <a:rPr lang="it-IT" dirty="0" smtClean="0">
                <a:solidFill>
                  <a:prstClr val="black"/>
                </a:solidFill>
              </a:rPr>
              <a:t>Introduzione di politica attiva del lavoro che prevedano la promozione di un collegamento tra misure di sostegno al reddito del disoccupato e misure volte al suo reinserimento; </a:t>
            </a:r>
          </a:p>
          <a:p>
            <a:pPr algn="just" defTabSz="914400">
              <a:buFont typeface="Wingdings" pitchFamily="2" charset="2"/>
              <a:buChar char="v"/>
            </a:pPr>
            <a:endParaRPr lang="it-IT" dirty="0" smtClean="0">
              <a:solidFill>
                <a:prstClr val="black"/>
              </a:solidFill>
            </a:endParaRPr>
          </a:p>
          <a:p>
            <a:pPr algn="just" defTabSz="914400">
              <a:buFont typeface="Wingdings" pitchFamily="2" charset="2"/>
              <a:buChar char="v"/>
            </a:pPr>
            <a:r>
              <a:rPr lang="it-IT" dirty="0" smtClean="0">
                <a:solidFill>
                  <a:prstClr val="black"/>
                </a:solidFill>
              </a:rPr>
              <a:t> razionalizzazione e revisione delle procedure e degli adempimenti in materia di collocamento disabili (Legge 68/99);</a:t>
            </a:r>
          </a:p>
          <a:p>
            <a:pPr algn="just" defTabSz="914400">
              <a:buFont typeface="Wingdings" pitchFamily="2" charset="2"/>
              <a:buChar char="v"/>
            </a:pPr>
            <a:r>
              <a:rPr lang="it-IT" dirty="0" smtClean="0">
                <a:solidFill>
                  <a:prstClr val="black"/>
                </a:solidFill>
              </a:rPr>
              <a:t> Introduzione di modelli sperimentali che prevedano l’utilizzo di strumenti per incentivare il collocamento dei disoccupati/inoccupati; </a:t>
            </a:r>
          </a:p>
          <a:p>
            <a:pPr algn="just" defTabSz="914400">
              <a:buFont typeface="Wingdings" pitchFamily="2" charset="2"/>
              <a:buChar char="v"/>
            </a:pPr>
            <a:endParaRPr lang="it-IT" dirty="0" smtClean="0">
              <a:solidFill>
                <a:prstClr val="black"/>
              </a:solidFill>
            </a:endParaRPr>
          </a:p>
          <a:p>
            <a:pPr algn="just" defTabSz="914400">
              <a:buFont typeface="Wingdings" pitchFamily="2" charset="2"/>
              <a:buChar char="v"/>
            </a:pPr>
            <a:r>
              <a:rPr lang="it-IT" dirty="0" smtClean="0">
                <a:solidFill>
                  <a:prstClr val="black"/>
                </a:solidFill>
              </a:rPr>
              <a:t> Mantenere in capo alle regioni e alle province autonome le competenze in materia di programmazione delle politiche attive del lavoro, favorire il coinvolgimento attivo del soggetto che cerca lavoro.</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2271690"/>
            <a:ext cx="6643734" cy="3214710"/>
          </a:xfrm>
          <a:prstGeom prst="rect">
            <a:avLst/>
          </a:prstGeom>
          <a:noFill/>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it-IT" sz="1600" dirty="0" smtClean="0">
                <a:solidFill>
                  <a:sysClr val="windowText" lastClr="000000"/>
                </a:solidFill>
              </a:rPr>
              <a:t>Vi è un </a:t>
            </a:r>
            <a:r>
              <a:rPr lang="it-IT" sz="1600" b="1" dirty="0" smtClean="0">
                <a:solidFill>
                  <a:sysClr val="windowText" lastClr="000000"/>
                </a:solidFill>
              </a:rPr>
              <a:t>GRANDE ASSENTE </a:t>
            </a:r>
            <a:r>
              <a:rPr lang="it-IT" sz="1600" dirty="0" smtClean="0">
                <a:solidFill>
                  <a:sysClr val="windowText" lastClr="000000"/>
                </a:solidFill>
              </a:rPr>
              <a:t>nel Job </a:t>
            </a:r>
            <a:r>
              <a:rPr lang="it-IT" sz="1600" dirty="0" err="1" smtClean="0">
                <a:solidFill>
                  <a:sysClr val="windowText" lastClr="000000"/>
                </a:solidFill>
              </a:rPr>
              <a:t>Act</a:t>
            </a:r>
            <a:r>
              <a:rPr lang="it-IT" sz="1600" dirty="0" smtClean="0">
                <a:solidFill>
                  <a:sysClr val="windowText" lastClr="000000"/>
                </a:solidFill>
              </a:rPr>
              <a:t> ed in genere nelle riflessioni sul lavoro: il fenomeno delle esternalizzazioni (appalto e istituti analoghi) .</a:t>
            </a:r>
          </a:p>
          <a:p>
            <a:pPr algn="just"/>
            <a:r>
              <a:rPr lang="it-IT" sz="1600" dirty="0" smtClean="0">
                <a:solidFill>
                  <a:sysClr val="windowText" lastClr="000000"/>
                </a:solidFill>
              </a:rPr>
              <a:t>In genere, si pone attenzione all’ appalto solo nel “settore pubblico”.</a:t>
            </a:r>
          </a:p>
          <a:p>
            <a:pPr algn="just"/>
            <a:r>
              <a:rPr lang="it-IT" sz="1600" dirty="0" smtClean="0">
                <a:solidFill>
                  <a:sysClr val="windowText" lastClr="000000"/>
                </a:solidFill>
              </a:rPr>
              <a:t>La disciplina contenuta del Codice Semplificato del lavoro va rafforzata.</a:t>
            </a:r>
          </a:p>
          <a:p>
            <a:pPr algn="just"/>
            <a:endParaRPr lang="it-IT" sz="1600" dirty="0" smtClean="0">
              <a:solidFill>
                <a:sysClr val="windowText" lastClr="000000"/>
              </a:solidFill>
            </a:endParaRPr>
          </a:p>
          <a:p>
            <a:pPr algn="just"/>
            <a:r>
              <a:rPr lang="it-IT" sz="1600" dirty="0" smtClean="0">
                <a:solidFill>
                  <a:sysClr val="windowText" lastClr="000000"/>
                </a:solidFill>
              </a:rPr>
              <a:t>Eppure anche nel privato la variegata fattispecie delle esternalizzazioni è rilevante e , per quanto facente parte del normale processo produttivo moderno,   oggi (e ancor di più post-riforma) è fonte di particolari perdite di tutela, con  fenomeni di </a:t>
            </a:r>
            <a:r>
              <a:rPr lang="it-IT" sz="1600" i="1" dirty="0" smtClean="0">
                <a:solidFill>
                  <a:sysClr val="windowText" lastClr="000000"/>
                </a:solidFill>
              </a:rPr>
              <a:t>dumping</a:t>
            </a:r>
            <a:r>
              <a:rPr lang="it-IT" sz="1600" dirty="0" smtClean="0">
                <a:solidFill>
                  <a:sysClr val="windowText" lastClr="000000"/>
                </a:solidFill>
              </a:rPr>
              <a:t> contrattuale, di </a:t>
            </a:r>
            <a:r>
              <a:rPr lang="it-IT" sz="1600" i="1" dirty="0" smtClean="0">
                <a:solidFill>
                  <a:sysClr val="windowText" lastClr="000000"/>
                </a:solidFill>
              </a:rPr>
              <a:t>elusione</a:t>
            </a:r>
            <a:r>
              <a:rPr lang="it-IT" sz="1600" dirty="0" smtClean="0">
                <a:solidFill>
                  <a:sysClr val="windowText" lastClr="000000"/>
                </a:solidFill>
              </a:rPr>
              <a:t> fiscale e previdenziale, di deresponsabilizzazione imprenditoriale, a volte anche di </a:t>
            </a:r>
            <a:r>
              <a:rPr lang="it-IT" sz="1600" i="1" dirty="0" smtClean="0">
                <a:solidFill>
                  <a:sysClr val="windowText" lastClr="000000"/>
                </a:solidFill>
              </a:rPr>
              <a:t>sfruttamento</a:t>
            </a:r>
            <a:r>
              <a:rPr lang="it-IT" sz="1600" dirty="0" smtClean="0">
                <a:solidFill>
                  <a:sysClr val="windowText" lastClr="000000"/>
                </a:solidFill>
              </a:rPr>
              <a:t> vero e proprio.</a:t>
            </a:r>
          </a:p>
          <a:p>
            <a:pPr algn="just"/>
            <a:endParaRPr lang="it-IT" dirty="0">
              <a:solidFill>
                <a:sysClr val="windowText" lastClr="000000"/>
              </a:solidFill>
            </a:endParaRPr>
          </a:p>
        </p:txBody>
      </p:sp>
      <p:sp>
        <p:nvSpPr>
          <p:cNvPr id="3" name="Rettangolo 2"/>
          <p:cNvSpPr/>
          <p:nvPr/>
        </p:nvSpPr>
        <p:spPr>
          <a:xfrm>
            <a:off x="1285852" y="804858"/>
            <a:ext cx="6643734" cy="6429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600" b="1" dirty="0" smtClean="0"/>
              <a:t>APPALTI ED ESTERNALIZZAZIONI</a:t>
            </a:r>
            <a:endParaRPr lang="it-IT" sz="1600" dirty="0"/>
          </a:p>
        </p:txBody>
      </p:sp>
    </p:spTree>
    <p:extLst>
      <p:ext uri="{BB962C8B-B14F-4D97-AF65-F5344CB8AC3E}">
        <p14:creationId xmlns:p14="http://schemas.microsoft.com/office/powerpoint/2010/main" val="13110197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2271690"/>
            <a:ext cx="6643734" cy="3214710"/>
          </a:xfrm>
          <a:prstGeom prst="rect">
            <a:avLst/>
          </a:prstGeom>
          <a:noFill/>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600" dirty="0" smtClean="0">
                <a:solidFill>
                  <a:schemeClr val="tx1"/>
                </a:solidFill>
              </a:rPr>
              <a:t>2. Ferma l’azione di cui dispongono in ogni caso i dipendenti dell’appaltatore nei confronti del committente a norma dell’articolo 1676, il committente di una opera o di un servizio è responsabile in solido con l’esecutore, che operi </a:t>
            </a:r>
            <a:r>
              <a:rPr lang="it-IT" sz="1600" b="1" dirty="0" smtClean="0">
                <a:solidFill>
                  <a:schemeClr val="tx1"/>
                </a:solidFill>
              </a:rPr>
              <a:t>in condizione di dipendenza economica</a:t>
            </a:r>
            <a:r>
              <a:rPr lang="it-IT" sz="1600" dirty="0" smtClean="0">
                <a:solidFill>
                  <a:schemeClr val="tx1"/>
                </a:solidFill>
              </a:rPr>
              <a:t> come definita nel comma 3, per i suoi obblighi retributivi, diretti e indiretti, nei confronti dei lavoratori che siano stati utilizzati, con qualsiasi tipo di contratto, nell’esecuzione dell’appalto, nonché, ove sussistano, per i relativi obblighi contributivi ed assicurativi, escluse le sanzioni civili, e per il versamento all’erario delle relative ritenute fiscali. La corresponsabilità solidale è limitata al debito retributivo o contributivo fissato dai contratti collettivi applicabili per i rapporti di lavoro facenti capo al committente. </a:t>
            </a:r>
          </a:p>
        </p:txBody>
      </p:sp>
      <p:sp>
        <p:nvSpPr>
          <p:cNvPr id="3" name="Rettangolo 2"/>
          <p:cNvSpPr/>
          <p:nvPr/>
        </p:nvSpPr>
        <p:spPr>
          <a:xfrm>
            <a:off x="1285852" y="804858"/>
            <a:ext cx="6643734" cy="6429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600" b="1" dirty="0" smtClean="0"/>
              <a:t>La responsabilità solidale in appalto nel Codice Semplificato del Lavoro</a:t>
            </a:r>
            <a:endParaRPr lang="it-IT" sz="1600" dirty="0"/>
          </a:p>
        </p:txBody>
      </p:sp>
    </p:spTree>
    <p:extLst>
      <p:ext uri="{BB962C8B-B14F-4D97-AF65-F5344CB8AC3E}">
        <p14:creationId xmlns:p14="http://schemas.microsoft.com/office/powerpoint/2010/main" val="13110197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2271690"/>
            <a:ext cx="6643734" cy="3214710"/>
          </a:xfrm>
          <a:prstGeom prst="rect">
            <a:avLst/>
          </a:prstGeom>
          <a:noFill/>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it-IT" sz="1600" i="1" dirty="0" smtClean="0">
                <a:solidFill>
                  <a:schemeClr val="tx1"/>
                </a:solidFill>
              </a:rPr>
              <a:t>(continua)</a:t>
            </a:r>
          </a:p>
          <a:p>
            <a:pPr algn="just"/>
            <a:r>
              <a:rPr lang="it-IT" sz="1600" dirty="0" smtClean="0">
                <a:solidFill>
                  <a:schemeClr val="tx1"/>
                </a:solidFill>
              </a:rPr>
              <a:t>3. La condizione di dipendenza economica di cui al comma 2 sussiste ove il committente eserciti la facoltà di verifica in corso d’opera di cui all’articolo 1662 in maniera tale da far considerare l’esecutore quale soggetto impiegato nella propria organizzazione imprenditoriale. Tale condizione si realizza inoltre laddove l’esecutore nell’ultimo anno abbia tratto più di tre quarti del proprio fatturato da contratti con un solo committente o con più imprese riconducibili a un unico centro di imputazione di interessi imprenditoriali. La stessa regola si applica anche nel caso in cui l’opera o il servizio oggetto del contratto siano eseguiti all’interno dello stabilimento o degli uffici della committente. </a:t>
            </a:r>
            <a:endParaRPr lang="it-IT" dirty="0">
              <a:solidFill>
                <a:schemeClr val="tx1"/>
              </a:solidFill>
            </a:endParaRPr>
          </a:p>
        </p:txBody>
      </p:sp>
      <p:sp>
        <p:nvSpPr>
          <p:cNvPr id="3" name="Rettangolo 2"/>
          <p:cNvSpPr/>
          <p:nvPr/>
        </p:nvSpPr>
        <p:spPr>
          <a:xfrm>
            <a:off x="1285852" y="804858"/>
            <a:ext cx="6643734" cy="6429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600" b="1" dirty="0" smtClean="0"/>
              <a:t>La responsabilità solidale in appalto nel Codice Semplificato del Lavoro</a:t>
            </a:r>
            <a:endParaRPr lang="it-IT" sz="1600" dirty="0"/>
          </a:p>
        </p:txBody>
      </p:sp>
    </p:spTree>
    <p:extLst>
      <p:ext uri="{BB962C8B-B14F-4D97-AF65-F5344CB8AC3E}">
        <p14:creationId xmlns:p14="http://schemas.microsoft.com/office/powerpoint/2010/main" val="13110197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1933575"/>
            <a:ext cx="6643734" cy="4191000"/>
          </a:xfrm>
          <a:prstGeom prst="rect">
            <a:avLst/>
          </a:prstGeom>
          <a:noFill/>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it-IT" sz="1600" dirty="0" smtClean="0">
              <a:solidFill>
                <a:schemeClr val="tx1"/>
              </a:solidFill>
            </a:endParaRPr>
          </a:p>
          <a:p>
            <a:pPr algn="just"/>
            <a:r>
              <a:rPr lang="it-IT" sz="1600" dirty="0" smtClean="0">
                <a:solidFill>
                  <a:schemeClr val="tx1"/>
                </a:solidFill>
              </a:rPr>
              <a:t>1. Nel rispetto di quanto disposto dagli articoli 2102 e 2103, </a:t>
            </a:r>
            <a:r>
              <a:rPr lang="it-IT" sz="1600" b="1" dirty="0" smtClean="0">
                <a:solidFill>
                  <a:schemeClr val="tx1"/>
                </a:solidFill>
              </a:rPr>
              <a:t>il datore di lavoro può comandare il prestatore subordinato presso un’azienda di cui sia titolare un soggetto diverso,</a:t>
            </a:r>
            <a:r>
              <a:rPr lang="it-IT" sz="1600" dirty="0" smtClean="0">
                <a:solidFill>
                  <a:schemeClr val="tx1"/>
                </a:solidFill>
              </a:rPr>
              <a:t> per un periodo determinato o determinabile con riferimento a un evento futuro e certo. In tal caso egli risponde in solido con il titolare dell’azienda </a:t>
            </a:r>
            <a:r>
              <a:rPr lang="it-IT" sz="1600" dirty="0" err="1" smtClean="0">
                <a:solidFill>
                  <a:schemeClr val="tx1"/>
                </a:solidFill>
              </a:rPr>
              <a:t>fruitrice</a:t>
            </a:r>
            <a:r>
              <a:rPr lang="it-IT" sz="1600" dirty="0" smtClean="0">
                <a:solidFill>
                  <a:schemeClr val="tx1"/>
                </a:solidFill>
              </a:rPr>
              <a:t> della prestazione lavorativa di tutti i diritti che maturino in capo al lavoratore durante il periodo di distacco. </a:t>
            </a:r>
          </a:p>
          <a:p>
            <a:endParaRPr lang="it-IT" sz="1600" dirty="0" smtClean="0">
              <a:solidFill>
                <a:schemeClr val="tx1"/>
              </a:solidFill>
            </a:endParaRPr>
          </a:p>
          <a:p>
            <a:pPr algn="just"/>
            <a:r>
              <a:rPr lang="it-IT" sz="1600" dirty="0" smtClean="0">
                <a:solidFill>
                  <a:schemeClr val="tx1"/>
                </a:solidFill>
              </a:rPr>
              <a:t>2. Ferma restando l’applicazione della disciplina europea della materia, quando il datore di lavoro distaccante sia titolare di un’azienda o agenzia di lavoro temporaneo dislocata in uno Stato membro dell’Unione Europea diverso dall’Italia, e il lavoratore sia inviato a svolgere la propria prestazione in un’azienda dislocata in Italia </a:t>
            </a:r>
            <a:r>
              <a:rPr lang="it-IT" sz="1600" b="1" dirty="0" smtClean="0">
                <a:solidFill>
                  <a:schemeClr val="tx1"/>
                </a:solidFill>
              </a:rPr>
              <a:t>per un periodo superiore a  ventiquattro mesi</a:t>
            </a:r>
            <a:r>
              <a:rPr lang="it-IT" sz="1600" dirty="0" smtClean="0">
                <a:solidFill>
                  <a:schemeClr val="tx1"/>
                </a:solidFill>
              </a:rPr>
              <a:t>, questi ha diritto a un trattamento non inferiore rispetto a quello cui hanno diritto gli altri lavoratori impiegati nell’azienda. Egli può far valere i propri diritti nascenti dalla prestazione svolta in Italia davanti al giudice del lavoro italiano. </a:t>
            </a:r>
            <a:endParaRPr lang="it-IT" dirty="0">
              <a:solidFill>
                <a:schemeClr val="tx1"/>
              </a:solidFill>
            </a:endParaRPr>
          </a:p>
        </p:txBody>
      </p:sp>
      <p:sp>
        <p:nvSpPr>
          <p:cNvPr id="3" name="Rettangolo 2"/>
          <p:cNvSpPr/>
          <p:nvPr/>
        </p:nvSpPr>
        <p:spPr>
          <a:xfrm>
            <a:off x="1285852" y="804858"/>
            <a:ext cx="6643734" cy="6429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600" b="1" dirty="0" smtClean="0"/>
              <a:t>Il distacco nel Codice Semplificato del Lavoro</a:t>
            </a:r>
            <a:endParaRPr lang="it-IT" sz="1600" dirty="0"/>
          </a:p>
        </p:txBody>
      </p:sp>
    </p:spTree>
    <p:extLst>
      <p:ext uri="{BB962C8B-B14F-4D97-AF65-F5344CB8AC3E}">
        <p14:creationId xmlns:p14="http://schemas.microsoft.com/office/powerpoint/2010/main" val="13110197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4348" y="1204881"/>
            <a:ext cx="7715304" cy="45005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b="1" dirty="0"/>
              <a:t>ESTERNALIZZAZIONI </a:t>
            </a:r>
            <a:r>
              <a:rPr lang="it-IT" b="1" dirty="0" smtClean="0"/>
              <a:t>PRODUTTIVE </a:t>
            </a:r>
            <a:r>
              <a:rPr lang="it-IT" b="1" dirty="0"/>
              <a:t>E </a:t>
            </a:r>
            <a:r>
              <a:rPr lang="it-IT" b="1" dirty="0" smtClean="0"/>
              <a:t>DISTACCO</a:t>
            </a:r>
          </a:p>
          <a:p>
            <a:pPr algn="ctr"/>
            <a:endParaRPr lang="it-IT" dirty="0" smtClean="0"/>
          </a:p>
          <a:p>
            <a:pPr algn="just"/>
            <a:r>
              <a:rPr lang="it-IT" sz="1600" dirty="0"/>
              <a:t>Data la centralità delle esternalizzazioni produttive nel mondo </a:t>
            </a:r>
            <a:r>
              <a:rPr lang="it-IT" sz="1600" dirty="0" smtClean="0"/>
              <a:t>del </a:t>
            </a:r>
            <a:r>
              <a:rPr lang="it-IT" sz="1600" dirty="0"/>
              <a:t>lavoro, </a:t>
            </a:r>
            <a:r>
              <a:rPr lang="it-IT" sz="1600" dirty="0" smtClean="0"/>
              <a:t>abbiamo rivisto interamente </a:t>
            </a:r>
            <a:r>
              <a:rPr lang="it-IT" sz="1600" dirty="0"/>
              <a:t>la norma </a:t>
            </a:r>
            <a:r>
              <a:rPr lang="it-IT" sz="1600" dirty="0" smtClean="0"/>
              <a:t>sull’appalto, elaborando un vero e proprio articolato normativo.</a:t>
            </a:r>
          </a:p>
          <a:p>
            <a:pPr algn="just"/>
            <a:endParaRPr lang="it-IT" sz="1000" dirty="0"/>
          </a:p>
          <a:p>
            <a:pPr algn="just"/>
            <a:r>
              <a:rPr lang="it-IT" sz="1600" dirty="0" smtClean="0"/>
              <a:t>Il </a:t>
            </a:r>
            <a:r>
              <a:rPr lang="it-IT" sz="1600" dirty="0"/>
              <a:t>meccanismo della </a:t>
            </a:r>
            <a:r>
              <a:rPr lang="it-IT" sz="1600" b="1" dirty="0"/>
              <a:t>responsabilità solidale </a:t>
            </a:r>
            <a:r>
              <a:rPr lang="it-IT" sz="1600" dirty="0" smtClean="0"/>
              <a:t>è valido </a:t>
            </a:r>
            <a:r>
              <a:rPr lang="it-IT" sz="1600" dirty="0"/>
              <a:t>deterrente per il contrasto ad  azioni di </a:t>
            </a:r>
            <a:r>
              <a:rPr lang="it-IT" sz="1600" i="1" dirty="0"/>
              <a:t>dumping</a:t>
            </a:r>
            <a:r>
              <a:rPr lang="it-IT" sz="1600" dirty="0"/>
              <a:t> e/o di sfruttamento,  ma </a:t>
            </a:r>
            <a:r>
              <a:rPr lang="it-IT" sz="1600" dirty="0" smtClean="0"/>
              <a:t>va eliminata ogni </a:t>
            </a:r>
            <a:r>
              <a:rPr lang="it-IT" sz="1600" dirty="0"/>
              <a:t>ridondanza o </a:t>
            </a:r>
            <a:r>
              <a:rPr lang="it-IT" sz="1600" dirty="0" smtClean="0"/>
              <a:t>dualità, aprendo </a:t>
            </a:r>
            <a:r>
              <a:rPr lang="it-IT" sz="1600" dirty="0"/>
              <a:t>la porta alla istituzione di </a:t>
            </a:r>
            <a:r>
              <a:rPr lang="it-IT" sz="1600" b="1" dirty="0"/>
              <a:t>buone prassi </a:t>
            </a:r>
            <a:r>
              <a:rPr lang="it-IT" sz="1600" b="1" dirty="0" smtClean="0"/>
              <a:t> (certificazioni ed asseverazioni) </a:t>
            </a:r>
            <a:r>
              <a:rPr lang="it-IT" sz="1600" dirty="0" smtClean="0"/>
              <a:t>in </a:t>
            </a:r>
            <a:r>
              <a:rPr lang="it-IT" sz="1600" dirty="0"/>
              <a:t>merito</a:t>
            </a:r>
            <a:r>
              <a:rPr lang="it-IT" sz="1600" dirty="0" smtClean="0"/>
              <a:t>.</a:t>
            </a:r>
          </a:p>
          <a:p>
            <a:pPr algn="just"/>
            <a:endParaRPr lang="it-IT" sz="1000" dirty="0"/>
          </a:p>
          <a:p>
            <a:pPr algn="just"/>
            <a:r>
              <a:rPr lang="it-IT" sz="1600" dirty="0" smtClean="0"/>
              <a:t>Va </a:t>
            </a:r>
            <a:r>
              <a:rPr lang="it-IT" sz="1600" u="sng" dirty="0" smtClean="0"/>
              <a:t>ampliata la definizione di  esternalizzazione produttiva</a:t>
            </a:r>
            <a:r>
              <a:rPr lang="it-IT" sz="1600" dirty="0" smtClean="0"/>
              <a:t>, per sottoporre al regime di RS  fattispecie di esternalizzazione formalmente non ricadenti nell’appalto.</a:t>
            </a:r>
            <a:endParaRPr lang="it-IT" sz="1600" dirty="0"/>
          </a:p>
          <a:p>
            <a:pPr algn="just"/>
            <a:endParaRPr lang="it-IT" sz="1000" dirty="0"/>
          </a:p>
          <a:p>
            <a:pPr algn="just"/>
            <a:r>
              <a:rPr lang="it-IT" sz="1600" dirty="0"/>
              <a:t>Le norme sul distacco </a:t>
            </a:r>
            <a:r>
              <a:rPr lang="it-IT" sz="1600" dirty="0" smtClean="0"/>
              <a:t>devono  arginare </a:t>
            </a:r>
            <a:r>
              <a:rPr lang="it-IT" sz="1600" dirty="0"/>
              <a:t>frequenti fenomeni </a:t>
            </a:r>
            <a:r>
              <a:rPr lang="it-IT" sz="1600" dirty="0" err="1"/>
              <a:t>interpositori</a:t>
            </a:r>
            <a:r>
              <a:rPr lang="it-IT" sz="1600" dirty="0" smtClean="0"/>
              <a:t>.</a:t>
            </a:r>
          </a:p>
          <a:p>
            <a:pPr algn="just"/>
            <a:endParaRPr lang="it-IT" sz="1000" dirty="0"/>
          </a:p>
          <a:p>
            <a:pPr algn="just"/>
            <a:r>
              <a:rPr lang="it-IT" sz="1600" dirty="0" smtClean="0"/>
              <a:t>Va elaborata una specifica e stringente disciplina per  </a:t>
            </a:r>
            <a:r>
              <a:rPr lang="it-IT" sz="1600" u="sng" dirty="0" smtClean="0"/>
              <a:t>cambi </a:t>
            </a:r>
            <a:r>
              <a:rPr lang="it-IT" sz="1600" u="sng" dirty="0"/>
              <a:t>di </a:t>
            </a:r>
            <a:r>
              <a:rPr lang="it-IT" sz="1600" u="sng" dirty="0" smtClean="0"/>
              <a:t>appalto </a:t>
            </a:r>
            <a:r>
              <a:rPr lang="it-IT" sz="1600" dirty="0" smtClean="0"/>
              <a:t>e </a:t>
            </a:r>
            <a:r>
              <a:rPr lang="it-IT" sz="1600" u="sng" dirty="0" smtClean="0"/>
              <a:t>distacchi </a:t>
            </a:r>
            <a:r>
              <a:rPr lang="it-IT" sz="1600" u="sng" dirty="0"/>
              <a:t>transnazionali</a:t>
            </a:r>
            <a:r>
              <a:rPr lang="it-IT" sz="1600" dirty="0"/>
              <a:t>, veri buchi normativi nel panorama </a:t>
            </a:r>
            <a:r>
              <a:rPr lang="it-IT" sz="1600" dirty="0" smtClean="0"/>
              <a:t>attuale.</a:t>
            </a:r>
          </a:p>
          <a:p>
            <a:pPr algn="just"/>
            <a:endParaRPr lang="it-IT" sz="1600" dirty="0" smtClean="0"/>
          </a:p>
          <a:p>
            <a:pPr algn="just"/>
            <a:r>
              <a:rPr lang="it-IT" sz="1600" dirty="0" smtClean="0"/>
              <a:t>L’appalto e le fattispecie analoghe devono essere soggetti a </a:t>
            </a:r>
            <a:r>
              <a:rPr lang="it-IT" sz="1600" u="sng" dirty="0" smtClean="0"/>
              <a:t>comunicazione preventiva</a:t>
            </a:r>
            <a:r>
              <a:rPr lang="it-IT" sz="1600" dirty="0" smtClean="0"/>
              <a:t>, a fini di controllo.</a:t>
            </a:r>
            <a:endParaRPr lang="it-IT" sz="1600" dirty="0"/>
          </a:p>
          <a:p>
            <a:pPr algn="ctr"/>
            <a:endParaRPr lang="it-IT" sz="1600" dirty="0"/>
          </a:p>
        </p:txBody>
      </p:sp>
    </p:spTree>
    <p:extLst>
      <p:ext uri="{BB962C8B-B14F-4D97-AF65-F5344CB8AC3E}">
        <p14:creationId xmlns:p14="http://schemas.microsoft.com/office/powerpoint/2010/main" val="23124966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2271690"/>
            <a:ext cx="6643734" cy="3214710"/>
          </a:xfrm>
          <a:prstGeom prst="rect">
            <a:avLst/>
          </a:prstGeom>
          <a:noFill/>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it-IT" sz="1600" dirty="0" smtClean="0">
                <a:solidFill>
                  <a:sysClr val="windowText" lastClr="000000"/>
                </a:solidFill>
              </a:rPr>
              <a:t>In </a:t>
            </a:r>
            <a:r>
              <a:rPr lang="it-IT" sz="1600" dirty="0">
                <a:solidFill>
                  <a:sysClr val="windowText" lastClr="000000"/>
                </a:solidFill>
              </a:rPr>
              <a:t>caso di </a:t>
            </a:r>
            <a:r>
              <a:rPr lang="it-IT" sz="1600" b="1" dirty="0">
                <a:solidFill>
                  <a:sysClr val="windowText" lastClr="000000"/>
                </a:solidFill>
              </a:rPr>
              <a:t>retribuzioni pagate direttamente da obbligato solidale</a:t>
            </a:r>
            <a:r>
              <a:rPr lang="it-IT" sz="1600" dirty="0">
                <a:solidFill>
                  <a:sysClr val="windowText" lastClr="000000"/>
                </a:solidFill>
              </a:rPr>
              <a:t>, lo stesso deve effettuare sulle stesse una ritenuta 23 % a titolo di acconto, da versare entro il 16 del mese successivo con mod. f/24, emettere la relativa certificazione e inserire nel mod. 770, senza nessun altro obbligo tipico del </a:t>
            </a:r>
            <a:r>
              <a:rPr lang="it-IT" sz="1600" dirty="0" smtClean="0">
                <a:solidFill>
                  <a:sysClr val="windowText" lastClr="000000"/>
                </a:solidFill>
              </a:rPr>
              <a:t>sostituto</a:t>
            </a:r>
            <a:endParaRPr lang="it-IT" dirty="0">
              <a:solidFill>
                <a:sysClr val="windowText" lastClr="000000"/>
              </a:solidFill>
            </a:endParaRPr>
          </a:p>
        </p:txBody>
      </p:sp>
      <p:sp>
        <p:nvSpPr>
          <p:cNvPr id="3" name="Rettangolo 2"/>
          <p:cNvSpPr/>
          <p:nvPr/>
        </p:nvSpPr>
        <p:spPr>
          <a:xfrm>
            <a:off x="1285852" y="804858"/>
            <a:ext cx="6643734" cy="6429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600" b="1" dirty="0" smtClean="0"/>
              <a:t>DISPOSIZIONI VARIE SU ESTERNALIZZAZIONI</a:t>
            </a:r>
            <a:endParaRPr lang="it-IT" sz="1600" dirty="0"/>
          </a:p>
        </p:txBody>
      </p:sp>
    </p:spTree>
    <p:extLst>
      <p:ext uri="{BB962C8B-B14F-4D97-AF65-F5344CB8AC3E}">
        <p14:creationId xmlns:p14="http://schemas.microsoft.com/office/powerpoint/2010/main" val="13110197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1943074"/>
            <a:ext cx="6643734" cy="3714776"/>
          </a:xfrm>
          <a:prstGeom prst="rect">
            <a:avLst/>
          </a:prstGeom>
          <a:noFill/>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it-IT" sz="1600" b="1" dirty="0" smtClean="0"/>
              <a:t> </a:t>
            </a:r>
          </a:p>
          <a:p>
            <a:pPr algn="just"/>
            <a:r>
              <a:rPr lang="it-IT" sz="1600" b="1" dirty="0" smtClean="0"/>
              <a:t>Comunicazione </a:t>
            </a:r>
            <a:r>
              <a:rPr lang="it-IT" sz="1600" b="1" dirty="0"/>
              <a:t>appalto</a:t>
            </a:r>
            <a:r>
              <a:rPr lang="it-IT" sz="1600" dirty="0"/>
              <a:t> </a:t>
            </a:r>
          </a:p>
          <a:p>
            <a:pPr algn="just"/>
            <a:r>
              <a:rPr lang="it-IT" sz="1600" dirty="0"/>
              <a:t>L’inizio di un contratto di appalto, o la variazione dei dati inizialmente comunicati,  va comunicato telematicamente a Inps con nuovo modello istituendo “</a:t>
            </a:r>
            <a:r>
              <a:rPr lang="it-IT" sz="1600" dirty="0" err="1"/>
              <a:t>Unilav</a:t>
            </a:r>
            <a:r>
              <a:rPr lang="it-IT" sz="1600" dirty="0"/>
              <a:t> appalto” sulla  falsariga della attuale comunicazione ad  Inail, prevedendovi  l’indicazione di alcuni dati significativi (</a:t>
            </a:r>
            <a:r>
              <a:rPr lang="it-IT" sz="1600" dirty="0" err="1"/>
              <a:t>es</a:t>
            </a:r>
            <a:r>
              <a:rPr lang="it-IT" sz="1600" dirty="0"/>
              <a:t>: numero di lavoratori coinvolti, </a:t>
            </a:r>
            <a:r>
              <a:rPr lang="it-IT" sz="1600" dirty="0" err="1"/>
              <a:t>ccnl</a:t>
            </a:r>
            <a:r>
              <a:rPr lang="it-IT" sz="1600" dirty="0"/>
              <a:t> applicati, eventuali subappalti , valore di stima dell’opera, eventuali distacchi internazionali e/o transnazionali, posizioni assicurative).</a:t>
            </a:r>
          </a:p>
          <a:p>
            <a:pPr algn="just"/>
            <a:r>
              <a:rPr lang="it-IT" sz="1600" dirty="0"/>
              <a:t>Se appalto su più province o regioni, comunicazione va inoltrata a Inps in cui vi è la sede legale dell’appaltatore (o sub appaltatore) con obbligo per la sede  ricevente di trasmetterlo a tutte le altre sedi  interessate. </a:t>
            </a:r>
          </a:p>
          <a:p>
            <a:pPr algn="just"/>
            <a:r>
              <a:rPr lang="it-IT" sz="1600" dirty="0"/>
              <a:t>La comunicazione assolve qualsiasi altro onere attuale in merito verso enti </a:t>
            </a:r>
            <a:r>
              <a:rPr lang="it-IT" sz="1600" dirty="0" err="1"/>
              <a:t>lavoristici</a:t>
            </a:r>
            <a:r>
              <a:rPr lang="it-IT" sz="1600" dirty="0"/>
              <a:t> (Inail, C. Edile etc.), che  attingeranno i dati messi a disposizione da Inps.</a:t>
            </a:r>
            <a:endParaRPr lang="it-IT" dirty="0"/>
          </a:p>
        </p:txBody>
      </p:sp>
      <p:sp>
        <p:nvSpPr>
          <p:cNvPr id="3" name="Rettangolo 2"/>
          <p:cNvSpPr/>
          <p:nvPr/>
        </p:nvSpPr>
        <p:spPr>
          <a:xfrm>
            <a:off x="1285852" y="800066"/>
            <a:ext cx="6643734" cy="6429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600" b="1" dirty="0" smtClean="0"/>
              <a:t>DISPOSIZIONI VARIE SU ESTERNALIZZAZIONI</a:t>
            </a:r>
            <a:endParaRPr lang="it-IT" sz="1600" dirty="0"/>
          </a:p>
        </p:txBody>
      </p:sp>
    </p:spTree>
    <p:extLst>
      <p:ext uri="{BB962C8B-B14F-4D97-AF65-F5344CB8AC3E}">
        <p14:creationId xmlns:p14="http://schemas.microsoft.com/office/powerpoint/2010/main" val="23124966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1828799"/>
            <a:ext cx="6643734" cy="3990975"/>
          </a:xfrm>
          <a:prstGeom prst="rect">
            <a:avLst/>
          </a:prstGeom>
          <a:noFill/>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endParaRPr lang="it-IT" sz="1600" b="1" dirty="0" smtClean="0">
              <a:solidFill>
                <a:schemeClr val="tx1"/>
              </a:solidFill>
            </a:endParaRPr>
          </a:p>
          <a:p>
            <a:pPr algn="just"/>
            <a:r>
              <a:rPr lang="it-IT" sz="1600" b="1" dirty="0" smtClean="0">
                <a:solidFill>
                  <a:schemeClr val="tx1"/>
                </a:solidFill>
              </a:rPr>
              <a:t>Distacco </a:t>
            </a:r>
            <a:r>
              <a:rPr lang="it-IT" sz="1600" b="1" dirty="0">
                <a:solidFill>
                  <a:schemeClr val="tx1"/>
                </a:solidFill>
              </a:rPr>
              <a:t>transnazionale</a:t>
            </a:r>
            <a:endParaRPr lang="it-IT" sz="1600" dirty="0">
              <a:solidFill>
                <a:schemeClr val="tx1"/>
              </a:solidFill>
            </a:endParaRPr>
          </a:p>
          <a:p>
            <a:pPr algn="just"/>
            <a:r>
              <a:rPr lang="it-IT" sz="1600" dirty="0">
                <a:solidFill>
                  <a:schemeClr val="tx1"/>
                </a:solidFill>
              </a:rPr>
              <a:t>Al lavoratore in distacco transnazionale in Italia si applica il trattamento retributivo previsto dalla contrattazione </a:t>
            </a:r>
            <a:r>
              <a:rPr lang="it-IT" sz="1600" dirty="0" smtClean="0">
                <a:solidFill>
                  <a:schemeClr val="tx1"/>
                </a:solidFill>
              </a:rPr>
              <a:t>nazionale italiana </a:t>
            </a:r>
            <a:r>
              <a:rPr lang="it-IT" sz="1600" dirty="0">
                <a:solidFill>
                  <a:schemeClr val="tx1"/>
                </a:solidFill>
              </a:rPr>
              <a:t>di settore maggiormente rappresentativa </a:t>
            </a:r>
            <a:r>
              <a:rPr lang="it-IT" sz="1600" dirty="0" smtClean="0">
                <a:solidFill>
                  <a:schemeClr val="tx1"/>
                </a:solidFill>
              </a:rPr>
              <a:t>(</a:t>
            </a:r>
            <a:r>
              <a:rPr lang="it-IT" sz="1600" dirty="0">
                <a:solidFill>
                  <a:schemeClr val="tx1"/>
                </a:solidFill>
              </a:rPr>
              <a:t>ovvero </a:t>
            </a:r>
            <a:r>
              <a:rPr lang="it-IT" sz="1600" dirty="0" smtClean="0">
                <a:solidFill>
                  <a:schemeClr val="tx1"/>
                </a:solidFill>
              </a:rPr>
              <a:t>il </a:t>
            </a:r>
            <a:r>
              <a:rPr lang="it-IT" sz="1600" dirty="0">
                <a:solidFill>
                  <a:schemeClr val="tx1"/>
                </a:solidFill>
              </a:rPr>
              <a:t>minimo retributivo </a:t>
            </a:r>
            <a:r>
              <a:rPr lang="it-IT" sz="1600" dirty="0" smtClean="0">
                <a:solidFill>
                  <a:schemeClr val="tx1"/>
                </a:solidFill>
              </a:rPr>
              <a:t>orario) </a:t>
            </a:r>
            <a:r>
              <a:rPr lang="it-IT" sz="1600" dirty="0">
                <a:solidFill>
                  <a:schemeClr val="tx1"/>
                </a:solidFill>
              </a:rPr>
              <a:t>.</a:t>
            </a:r>
          </a:p>
          <a:p>
            <a:pPr algn="just"/>
            <a:r>
              <a:rPr lang="it-IT" sz="1600" dirty="0">
                <a:solidFill>
                  <a:schemeClr val="tx1"/>
                </a:solidFill>
              </a:rPr>
              <a:t>L’azienda </a:t>
            </a:r>
            <a:r>
              <a:rPr lang="it-IT" sz="1600" dirty="0" err="1">
                <a:solidFill>
                  <a:schemeClr val="tx1"/>
                </a:solidFill>
              </a:rPr>
              <a:t>distaccataria</a:t>
            </a:r>
            <a:r>
              <a:rPr lang="it-IT" sz="1600" dirty="0">
                <a:solidFill>
                  <a:schemeClr val="tx1"/>
                </a:solidFill>
              </a:rPr>
              <a:t> può assumersi il </a:t>
            </a:r>
            <a:r>
              <a:rPr lang="it-IT" sz="1600" i="1" dirty="0">
                <a:solidFill>
                  <a:schemeClr val="tx1"/>
                </a:solidFill>
              </a:rPr>
              <a:t>carico diretto </a:t>
            </a:r>
            <a:r>
              <a:rPr lang="it-IT" sz="1600" dirty="0">
                <a:solidFill>
                  <a:schemeClr val="tx1"/>
                </a:solidFill>
              </a:rPr>
              <a:t>delle spese di vitto e alloggio del distaccato, </a:t>
            </a:r>
            <a:r>
              <a:rPr lang="it-IT" sz="1600" u="sng" dirty="0" smtClean="0">
                <a:solidFill>
                  <a:schemeClr val="tx1"/>
                </a:solidFill>
              </a:rPr>
              <a:t>senza </a:t>
            </a:r>
            <a:r>
              <a:rPr lang="it-IT" sz="1600" u="sng" dirty="0">
                <a:solidFill>
                  <a:schemeClr val="tx1"/>
                </a:solidFill>
              </a:rPr>
              <a:t>alcuna erogazione diretta </a:t>
            </a:r>
            <a:r>
              <a:rPr lang="it-IT" sz="1600" dirty="0">
                <a:solidFill>
                  <a:schemeClr val="tx1"/>
                </a:solidFill>
              </a:rPr>
              <a:t>(né di rimborso  a </a:t>
            </a:r>
            <a:r>
              <a:rPr lang="it-IT" sz="1600" dirty="0" err="1">
                <a:solidFill>
                  <a:schemeClr val="tx1"/>
                </a:solidFill>
              </a:rPr>
              <a:t>p.d.l.</a:t>
            </a:r>
            <a:r>
              <a:rPr lang="it-IT" sz="1600" dirty="0">
                <a:solidFill>
                  <a:schemeClr val="tx1"/>
                </a:solidFill>
              </a:rPr>
              <a:t> né forfettaria) verso il lavoratore distaccato.</a:t>
            </a:r>
          </a:p>
          <a:p>
            <a:pPr algn="just"/>
            <a:r>
              <a:rPr lang="it-IT" sz="1600" dirty="0">
                <a:solidFill>
                  <a:schemeClr val="tx1"/>
                </a:solidFill>
              </a:rPr>
              <a:t>In caso di distacco transnazionale superiore a 2 mesi, l’azienda </a:t>
            </a:r>
            <a:r>
              <a:rPr lang="it-IT" sz="1600" dirty="0" err="1">
                <a:solidFill>
                  <a:schemeClr val="tx1"/>
                </a:solidFill>
              </a:rPr>
              <a:t>distaccataria</a:t>
            </a:r>
            <a:r>
              <a:rPr lang="it-IT" sz="1600" dirty="0">
                <a:solidFill>
                  <a:schemeClr val="tx1"/>
                </a:solidFill>
              </a:rPr>
              <a:t>  deve munirsi preventivamente di mod. A/1 da esibire a organi di vigilanza e trasmettere comunicazione </a:t>
            </a:r>
            <a:r>
              <a:rPr lang="it-IT" sz="1600" dirty="0" err="1">
                <a:solidFill>
                  <a:schemeClr val="tx1"/>
                </a:solidFill>
              </a:rPr>
              <a:t>Unilav</a:t>
            </a:r>
            <a:r>
              <a:rPr lang="it-IT" sz="1600" dirty="0">
                <a:solidFill>
                  <a:schemeClr val="tx1"/>
                </a:solidFill>
              </a:rPr>
              <a:t> </a:t>
            </a:r>
            <a:r>
              <a:rPr lang="it-IT" sz="1600" dirty="0" smtClean="0">
                <a:solidFill>
                  <a:schemeClr val="tx1"/>
                </a:solidFill>
              </a:rPr>
              <a:t>Appalto. </a:t>
            </a:r>
          </a:p>
          <a:p>
            <a:pPr algn="just"/>
            <a:r>
              <a:rPr lang="it-IT" sz="1600" dirty="0" smtClean="0">
                <a:solidFill>
                  <a:schemeClr val="tx1"/>
                </a:solidFill>
              </a:rPr>
              <a:t>Il distacco transnazionale superiore a 6 mesi deve essere notificato a Inps e devono essere specificati i motivi della ampia durata del distacco. Il distacco in questione (oltre 6 mesi) non può essere attivato per attività diverse nell’ambito del territorio nazionale ma deve riguardare la stessa attività o appalto. </a:t>
            </a:r>
          </a:p>
          <a:p>
            <a:endParaRPr lang="it-IT" sz="1600" dirty="0">
              <a:solidFill>
                <a:schemeClr val="tx1"/>
              </a:solidFill>
            </a:endParaRPr>
          </a:p>
        </p:txBody>
      </p:sp>
      <p:sp>
        <p:nvSpPr>
          <p:cNvPr id="3" name="Rettangolo 2"/>
          <p:cNvSpPr/>
          <p:nvPr/>
        </p:nvSpPr>
        <p:spPr>
          <a:xfrm>
            <a:off x="1285852" y="766758"/>
            <a:ext cx="6643734" cy="6429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600" b="1" dirty="0" smtClean="0"/>
              <a:t>DISPOSIZIONI VARIE SU ESTERNALIZZAZIONI</a:t>
            </a:r>
            <a:endParaRPr lang="it-IT" sz="1600" dirty="0"/>
          </a:p>
        </p:txBody>
      </p:sp>
    </p:spTree>
    <p:extLst>
      <p:ext uri="{BB962C8B-B14F-4D97-AF65-F5344CB8AC3E}">
        <p14:creationId xmlns:p14="http://schemas.microsoft.com/office/powerpoint/2010/main" val="13110197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2533650"/>
            <a:ext cx="6700252" cy="2714644"/>
          </a:xfrm>
          <a:prstGeom prst="rect">
            <a:avLst/>
          </a:prstGeom>
          <a:noFill/>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endParaRPr lang="it-IT" sz="1600" b="1" dirty="0" smtClean="0">
              <a:solidFill>
                <a:schemeClr val="tx1"/>
              </a:solidFill>
            </a:endParaRPr>
          </a:p>
          <a:p>
            <a:pPr algn="just"/>
            <a:r>
              <a:rPr lang="it-IT" sz="1600" dirty="0" smtClean="0">
                <a:solidFill>
                  <a:schemeClr val="tx1"/>
                </a:solidFill>
              </a:rPr>
              <a:t>Tutte </a:t>
            </a:r>
            <a:r>
              <a:rPr lang="it-IT" sz="1600" dirty="0">
                <a:solidFill>
                  <a:schemeClr val="tx1"/>
                </a:solidFill>
              </a:rPr>
              <a:t>le </a:t>
            </a:r>
            <a:r>
              <a:rPr lang="it-IT" sz="1600" dirty="0" smtClean="0">
                <a:solidFill>
                  <a:schemeClr val="tx1"/>
                </a:solidFill>
              </a:rPr>
              <a:t> </a:t>
            </a:r>
            <a:r>
              <a:rPr lang="it-IT" sz="1600" dirty="0">
                <a:solidFill>
                  <a:schemeClr val="tx1"/>
                </a:solidFill>
              </a:rPr>
              <a:t>regole </a:t>
            </a:r>
            <a:r>
              <a:rPr lang="it-IT" sz="1600" dirty="0" smtClean="0">
                <a:solidFill>
                  <a:schemeClr val="tx1"/>
                </a:solidFill>
              </a:rPr>
              <a:t>proposte sulle </a:t>
            </a:r>
            <a:r>
              <a:rPr lang="it-IT" sz="1600" dirty="0">
                <a:solidFill>
                  <a:schemeClr val="tx1"/>
                </a:solidFill>
              </a:rPr>
              <a:t>esternalizzazioni (compreso articolato normativo)  </a:t>
            </a:r>
            <a:r>
              <a:rPr lang="it-IT" sz="1600" dirty="0" smtClean="0">
                <a:solidFill>
                  <a:schemeClr val="tx1"/>
                </a:solidFill>
              </a:rPr>
              <a:t>si </a:t>
            </a:r>
            <a:r>
              <a:rPr lang="it-IT" sz="1600" dirty="0">
                <a:solidFill>
                  <a:schemeClr val="tx1"/>
                </a:solidFill>
              </a:rPr>
              <a:t>applicano </a:t>
            </a:r>
            <a:r>
              <a:rPr lang="it-IT" sz="1600" i="1" dirty="0">
                <a:solidFill>
                  <a:schemeClr val="tx1"/>
                </a:solidFill>
              </a:rPr>
              <a:t>anche ad ogni caso di appalto o esternalizzazione considerato pubblico</a:t>
            </a:r>
            <a:r>
              <a:rPr lang="it-IT" sz="1600" dirty="0">
                <a:solidFill>
                  <a:schemeClr val="tx1"/>
                </a:solidFill>
              </a:rPr>
              <a:t>. </a:t>
            </a:r>
          </a:p>
          <a:p>
            <a:pPr algn="just"/>
            <a:r>
              <a:rPr lang="it-IT" sz="1600" dirty="0">
                <a:solidFill>
                  <a:schemeClr val="tx1"/>
                </a:solidFill>
              </a:rPr>
              <a:t>In tal </a:t>
            </a:r>
            <a:r>
              <a:rPr lang="it-IT" sz="1600" dirty="0" smtClean="0">
                <a:solidFill>
                  <a:schemeClr val="tx1"/>
                </a:solidFill>
              </a:rPr>
              <a:t>caso, per la responsabilità solidale:</a:t>
            </a:r>
            <a:endParaRPr lang="it-IT" sz="1600" dirty="0">
              <a:solidFill>
                <a:schemeClr val="tx1"/>
              </a:solidFill>
            </a:endParaRPr>
          </a:p>
          <a:p>
            <a:pPr algn="just"/>
            <a:r>
              <a:rPr lang="it-IT" sz="1600" dirty="0">
                <a:solidFill>
                  <a:schemeClr val="tx1"/>
                </a:solidFill>
              </a:rPr>
              <a:t>-  il committente pubblico è tenuto ad assicurarsi della regolare esecuzione dei pagamenti dell’appaltatore;</a:t>
            </a:r>
          </a:p>
          <a:p>
            <a:pPr algn="just"/>
            <a:r>
              <a:rPr lang="it-IT" sz="1600" dirty="0">
                <a:solidFill>
                  <a:schemeClr val="tx1"/>
                </a:solidFill>
              </a:rPr>
              <a:t>- si applicano interamente le regole sulla  responsabilità  solidale, ma il primo appaltatore sostituisce la figura del committente.</a:t>
            </a:r>
          </a:p>
        </p:txBody>
      </p:sp>
      <p:sp>
        <p:nvSpPr>
          <p:cNvPr id="3" name="Rettangolo 2"/>
          <p:cNvSpPr/>
          <p:nvPr/>
        </p:nvSpPr>
        <p:spPr>
          <a:xfrm>
            <a:off x="1285852" y="1123920"/>
            <a:ext cx="6700252" cy="6429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600" b="1" dirty="0" smtClean="0">
                <a:solidFill>
                  <a:schemeClr val="bg1"/>
                </a:solidFill>
              </a:rPr>
              <a:t>DISPOSIZIONI VARIE SU ESTERNALIZZAZIONI</a:t>
            </a:r>
            <a:endParaRPr lang="it-IT" sz="1600" dirty="0">
              <a:solidFill>
                <a:schemeClr val="bg1"/>
              </a:solidFill>
            </a:endParaRPr>
          </a:p>
        </p:txBody>
      </p:sp>
    </p:spTree>
    <p:extLst>
      <p:ext uri="{BB962C8B-B14F-4D97-AF65-F5344CB8AC3E}">
        <p14:creationId xmlns:p14="http://schemas.microsoft.com/office/powerpoint/2010/main" val="13110197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1065185"/>
            <a:ext cx="6643734" cy="42862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t-IT" sz="2000" b="1" dirty="0" smtClean="0"/>
              <a:t>Distacco e somministrazione</a:t>
            </a:r>
            <a:endParaRPr lang="it-IT" sz="2000" b="1" dirty="0"/>
          </a:p>
        </p:txBody>
      </p:sp>
      <p:sp>
        <p:nvSpPr>
          <p:cNvPr id="3" name="CasellaDiTesto 2"/>
          <p:cNvSpPr txBox="1"/>
          <p:nvPr/>
        </p:nvSpPr>
        <p:spPr>
          <a:xfrm>
            <a:off x="785786" y="2136755"/>
            <a:ext cx="7643866" cy="3724096"/>
          </a:xfrm>
          <a:prstGeom prst="rect">
            <a:avLst/>
          </a:prstGeom>
          <a:noFill/>
        </p:spPr>
        <p:txBody>
          <a:bodyPr wrap="square" rtlCol="0">
            <a:spAutoFit/>
          </a:bodyPr>
          <a:lstStyle/>
          <a:p>
            <a:pPr algn="just"/>
            <a:r>
              <a:rPr lang="it-IT" dirty="0">
                <a:solidFill>
                  <a:schemeClr val="bg1"/>
                </a:solidFill>
              </a:rPr>
              <a:t>Sul distacco di propone di mantenere la norma attuale (art. 30 d. </a:t>
            </a:r>
            <a:r>
              <a:rPr lang="it-IT" dirty="0" err="1">
                <a:solidFill>
                  <a:schemeClr val="bg1"/>
                </a:solidFill>
              </a:rPr>
              <a:t>lgs</a:t>
            </a:r>
            <a:r>
              <a:rPr lang="it-IT" dirty="0">
                <a:solidFill>
                  <a:schemeClr val="bg1"/>
                </a:solidFill>
              </a:rPr>
              <a:t>. 276 703) con le seguenti modifiche</a:t>
            </a:r>
            <a:r>
              <a:rPr lang="it-IT" dirty="0" smtClean="0">
                <a:solidFill>
                  <a:schemeClr val="bg1"/>
                </a:solidFill>
              </a:rPr>
              <a:t>:</a:t>
            </a:r>
          </a:p>
          <a:p>
            <a:pPr algn="just"/>
            <a:endParaRPr lang="it-IT" sz="1000" dirty="0">
              <a:solidFill>
                <a:schemeClr val="bg1"/>
              </a:solidFill>
            </a:endParaRPr>
          </a:p>
          <a:p>
            <a:pPr marL="342900" indent="-342900" algn="just">
              <a:buAutoNum type="alphaLcPeriod"/>
            </a:pPr>
            <a:r>
              <a:rPr lang="it-IT" dirty="0" smtClean="0">
                <a:solidFill>
                  <a:schemeClr val="bg1"/>
                </a:solidFill>
              </a:rPr>
              <a:t>aggiungere </a:t>
            </a:r>
            <a:r>
              <a:rPr lang="it-IT" dirty="0">
                <a:solidFill>
                  <a:schemeClr val="bg1"/>
                </a:solidFill>
              </a:rPr>
              <a:t>responsabilità solidale del distaccatario (identica a quella sull’appalto sopra delineata), se previsto rimborso anche parziale del costo lavoro</a:t>
            </a:r>
            <a:r>
              <a:rPr lang="it-IT" dirty="0" smtClean="0">
                <a:solidFill>
                  <a:schemeClr val="bg1"/>
                </a:solidFill>
              </a:rPr>
              <a:t>.</a:t>
            </a:r>
          </a:p>
          <a:p>
            <a:pPr marL="342900" indent="-342900" algn="just">
              <a:buAutoNum type="alphaLcPeriod"/>
            </a:pPr>
            <a:endParaRPr lang="it-IT" sz="1000" dirty="0">
              <a:solidFill>
                <a:schemeClr val="bg1"/>
              </a:solidFill>
            </a:endParaRPr>
          </a:p>
          <a:p>
            <a:pPr algn="just"/>
            <a:r>
              <a:rPr lang="it-IT" dirty="0">
                <a:solidFill>
                  <a:schemeClr val="bg1"/>
                </a:solidFill>
              </a:rPr>
              <a:t>b. prevedere </a:t>
            </a:r>
            <a:r>
              <a:rPr lang="it-IT" u="sng" dirty="0">
                <a:solidFill>
                  <a:schemeClr val="bg1"/>
                </a:solidFill>
              </a:rPr>
              <a:t>%  massima </a:t>
            </a:r>
            <a:r>
              <a:rPr lang="it-IT" dirty="0">
                <a:solidFill>
                  <a:schemeClr val="bg1"/>
                </a:solidFill>
              </a:rPr>
              <a:t>di lavoratori distaccabili:</a:t>
            </a:r>
          </a:p>
          <a:p>
            <a:pPr algn="just"/>
            <a:r>
              <a:rPr lang="it-IT" dirty="0">
                <a:solidFill>
                  <a:schemeClr val="bg1"/>
                </a:solidFill>
              </a:rPr>
              <a:t>- 20 % rispetto al personale </a:t>
            </a:r>
            <a:r>
              <a:rPr lang="it-IT" u="sng" dirty="0">
                <a:solidFill>
                  <a:schemeClr val="bg1"/>
                </a:solidFill>
              </a:rPr>
              <a:t>del distaccante</a:t>
            </a:r>
            <a:r>
              <a:rPr lang="it-IT" dirty="0">
                <a:solidFill>
                  <a:schemeClr val="bg1"/>
                </a:solidFill>
              </a:rPr>
              <a:t>, con un minimo di 2 soggetti contemporaneamente distaccabili;</a:t>
            </a:r>
          </a:p>
          <a:p>
            <a:pPr algn="just"/>
            <a:r>
              <a:rPr lang="it-IT" dirty="0">
                <a:solidFill>
                  <a:schemeClr val="bg1"/>
                </a:solidFill>
              </a:rPr>
              <a:t>- 20 % rispetto al personale del </a:t>
            </a:r>
            <a:r>
              <a:rPr lang="it-IT" dirty="0" err="1">
                <a:solidFill>
                  <a:schemeClr val="bg1"/>
                </a:solidFill>
              </a:rPr>
              <a:t>distaccatario</a:t>
            </a:r>
            <a:r>
              <a:rPr lang="it-IT" dirty="0">
                <a:solidFill>
                  <a:schemeClr val="bg1"/>
                </a:solidFill>
              </a:rPr>
              <a:t>, con un minimo di 2 soggetti  contemporaneamente distaccati.</a:t>
            </a:r>
          </a:p>
          <a:p>
            <a:pPr algn="just"/>
            <a:r>
              <a:rPr lang="it-IT" dirty="0">
                <a:solidFill>
                  <a:schemeClr val="bg1"/>
                </a:solidFill>
              </a:rPr>
              <a:t>La contrattazione collettiva  o la certificazione del contratto di distacco possono prevedere il superamento dei predetti limiti.</a:t>
            </a:r>
          </a:p>
        </p:txBody>
      </p:sp>
    </p:spTree>
    <p:extLst>
      <p:ext uri="{BB962C8B-B14F-4D97-AF65-F5344CB8AC3E}">
        <p14:creationId xmlns:p14="http://schemas.microsoft.com/office/powerpoint/2010/main" val="2312496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4" name="CasellaDiTesto 3"/>
          <p:cNvSpPr txBox="1"/>
          <p:nvPr/>
        </p:nvSpPr>
        <p:spPr>
          <a:xfrm>
            <a:off x="785786" y="1928802"/>
            <a:ext cx="7500990" cy="3416320"/>
          </a:xfrm>
          <a:prstGeom prst="rect">
            <a:avLst/>
          </a:prstGeom>
          <a:noFill/>
        </p:spPr>
        <p:txBody>
          <a:bodyPr wrap="square" rtlCol="0">
            <a:spAutoFit/>
          </a:bodyPr>
          <a:lstStyle/>
          <a:p>
            <a:pPr algn="just" defTabSz="914400"/>
            <a:r>
              <a:rPr lang="it-IT" b="1" dirty="0" smtClean="0">
                <a:solidFill>
                  <a:prstClr val="black"/>
                </a:solidFill>
              </a:rPr>
              <a:t>L'articolo 3 prevede una delega al Governo al fine di conseguire obiettivi di semplificazione e razionalizzazione delle procedure di costituzione e gestione dei rapporti di lavoro, allo scopo di ridurre gli adempimenti a carico di cittadini e imprese.</a:t>
            </a:r>
          </a:p>
          <a:p>
            <a:pPr algn="just" defTabSz="914400"/>
            <a:endParaRPr lang="it-IT" dirty="0" smtClean="0">
              <a:solidFill>
                <a:prstClr val="black"/>
              </a:solidFill>
            </a:endParaRPr>
          </a:p>
          <a:p>
            <a:pPr algn="just" defTabSz="914400"/>
            <a:r>
              <a:rPr lang="it-IT" dirty="0" smtClean="0">
                <a:solidFill>
                  <a:prstClr val="black"/>
                </a:solidFill>
              </a:rPr>
              <a:t>A tal fine sono individuati i seguenti principi e criteri direttivi: </a:t>
            </a:r>
          </a:p>
          <a:p>
            <a:pPr algn="just" defTabSz="914400"/>
            <a:endParaRPr lang="it-IT" dirty="0" smtClean="0">
              <a:solidFill>
                <a:prstClr val="black"/>
              </a:solidFill>
            </a:endParaRPr>
          </a:p>
          <a:p>
            <a:pPr algn="just" defTabSz="914400">
              <a:buFont typeface="Wingdings" pitchFamily="2" charset="2"/>
              <a:buChar char="Ø"/>
            </a:pPr>
            <a:r>
              <a:rPr lang="it-IT" dirty="0" smtClean="0">
                <a:solidFill>
                  <a:prstClr val="black"/>
                </a:solidFill>
              </a:rPr>
              <a:t> Razionalizzare e semplificare le procedure e gli adempimenti connessi con la costituzione e la gestione del rapporto di lavoro, con l'obiettivo di dimezzare il numero di atti di gestione del rapporto di carattere burocratico ed amministrativo;</a:t>
            </a:r>
          </a:p>
        </p:txBody>
      </p:sp>
      <p:sp>
        <p:nvSpPr>
          <p:cNvPr id="6" name="CasellaDiTesto 5"/>
          <p:cNvSpPr txBox="1"/>
          <p:nvPr/>
        </p:nvSpPr>
        <p:spPr>
          <a:xfrm>
            <a:off x="1928794" y="928670"/>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1828799"/>
            <a:ext cx="6643734" cy="3990975"/>
          </a:xfrm>
          <a:prstGeom prst="rect">
            <a:avLst/>
          </a:prstGeom>
          <a:noFill/>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endParaRPr lang="it-IT" sz="1600" b="1" dirty="0" smtClean="0">
              <a:solidFill>
                <a:schemeClr val="tx1"/>
              </a:solidFill>
            </a:endParaRPr>
          </a:p>
          <a:p>
            <a:pPr algn="just"/>
            <a:endParaRPr lang="it-IT" sz="1600" b="1" dirty="0" smtClean="0">
              <a:solidFill>
                <a:schemeClr val="tx1"/>
              </a:solidFill>
            </a:endParaRPr>
          </a:p>
          <a:p>
            <a:pPr algn="just"/>
            <a:r>
              <a:rPr lang="it-IT" sz="1600" b="1" dirty="0" smtClean="0">
                <a:solidFill>
                  <a:schemeClr val="tx1"/>
                </a:solidFill>
              </a:rPr>
              <a:t>Obiettivi:</a:t>
            </a:r>
          </a:p>
          <a:p>
            <a:pPr algn="just"/>
            <a:endParaRPr lang="it-IT" sz="1600" b="1" dirty="0" smtClean="0">
              <a:solidFill>
                <a:schemeClr val="tx1"/>
              </a:solidFill>
            </a:endParaRPr>
          </a:p>
          <a:p>
            <a:pPr algn="just"/>
            <a:r>
              <a:rPr lang="it-IT" sz="1600" i="1" cap="small" dirty="0" smtClean="0">
                <a:solidFill>
                  <a:schemeClr val="tx1"/>
                </a:solidFill>
              </a:rPr>
              <a:t>a) </a:t>
            </a:r>
            <a:r>
              <a:rPr lang="it-IT" sz="1600" b="1" dirty="0" smtClean="0">
                <a:solidFill>
                  <a:schemeClr val="tx1"/>
                </a:solidFill>
              </a:rPr>
              <a:t>razionalizzazione e semplificazione </a:t>
            </a:r>
            <a:r>
              <a:rPr lang="it-IT" sz="1600" dirty="0" smtClean="0">
                <a:solidFill>
                  <a:schemeClr val="tx1"/>
                </a:solidFill>
              </a:rPr>
              <a:t>delle procedure e degli adempimenti  connessi con la costituzione e la gestione del rapporto di lavoro per dimezzare il numero di atti di gestione di carattere amministrativo;</a:t>
            </a:r>
          </a:p>
          <a:p>
            <a:pPr algn="just"/>
            <a:endParaRPr lang="it-IT" sz="1600" dirty="0" smtClean="0">
              <a:solidFill>
                <a:schemeClr val="tx1"/>
              </a:solidFill>
            </a:endParaRPr>
          </a:p>
          <a:p>
            <a:pPr algn="just"/>
            <a:r>
              <a:rPr lang="it-IT" sz="1600" i="1" cap="small" dirty="0" smtClean="0">
                <a:solidFill>
                  <a:schemeClr val="tx1"/>
                </a:solidFill>
              </a:rPr>
              <a:t>b) </a:t>
            </a:r>
            <a:r>
              <a:rPr lang="it-IT" sz="1600" dirty="0" smtClean="0">
                <a:solidFill>
                  <a:schemeClr val="tx1"/>
                </a:solidFill>
              </a:rPr>
              <a:t>eliminazione e semplificazione, anche mediante norme di carattere </a:t>
            </a:r>
            <a:r>
              <a:rPr lang="it-IT" sz="1600" b="1" dirty="0" smtClean="0">
                <a:solidFill>
                  <a:schemeClr val="tx1"/>
                </a:solidFill>
              </a:rPr>
              <a:t>interpretativo</a:t>
            </a:r>
            <a:r>
              <a:rPr lang="it-IT" sz="1600" dirty="0" smtClean="0">
                <a:solidFill>
                  <a:schemeClr val="tx1"/>
                </a:solidFill>
              </a:rPr>
              <a:t>, di rilevanti contrasti giurisprudenziali o amministrativi;</a:t>
            </a:r>
          </a:p>
          <a:p>
            <a:pPr algn="just"/>
            <a:endParaRPr lang="it-IT" sz="1600" dirty="0" smtClean="0">
              <a:solidFill>
                <a:schemeClr val="tx1"/>
              </a:solidFill>
            </a:endParaRPr>
          </a:p>
          <a:p>
            <a:pPr algn="just"/>
            <a:r>
              <a:rPr lang="it-IT" sz="1600" i="1" cap="small" dirty="0" smtClean="0">
                <a:solidFill>
                  <a:schemeClr val="tx1"/>
                </a:solidFill>
              </a:rPr>
              <a:t>c) </a:t>
            </a:r>
            <a:r>
              <a:rPr lang="it-IT" sz="1600" b="1" dirty="0" smtClean="0">
                <a:solidFill>
                  <a:schemeClr val="tx1"/>
                </a:solidFill>
              </a:rPr>
              <a:t>unificazione delle comunicazioni </a:t>
            </a:r>
            <a:r>
              <a:rPr lang="it-IT" sz="1600" dirty="0" smtClean="0">
                <a:solidFill>
                  <a:schemeClr val="tx1"/>
                </a:solidFill>
              </a:rPr>
              <a:t>alle PP AA per i medesimi eventi, quali in particolare gli infortuni sul lavoro, e obbligo delle stesse amministrazioni di trasmetterle alle altre amministrazioni competenti;</a:t>
            </a:r>
          </a:p>
          <a:p>
            <a:pPr algn="just"/>
            <a:endParaRPr lang="it-IT" sz="1600" dirty="0" smtClean="0">
              <a:solidFill>
                <a:schemeClr val="tx1"/>
              </a:solidFill>
            </a:endParaRPr>
          </a:p>
          <a:p>
            <a:pPr algn="just"/>
            <a:r>
              <a:rPr lang="it-IT" sz="1600" i="1" cap="small" dirty="0" smtClean="0">
                <a:solidFill>
                  <a:schemeClr val="tx1"/>
                </a:solidFill>
              </a:rPr>
              <a:t>d) </a:t>
            </a:r>
            <a:r>
              <a:rPr lang="it-IT" sz="1600" dirty="0" smtClean="0">
                <a:solidFill>
                  <a:schemeClr val="tx1"/>
                </a:solidFill>
              </a:rPr>
              <a:t>rafforzamento del sistema di trasmissione delle </a:t>
            </a:r>
            <a:r>
              <a:rPr lang="it-IT" sz="1600" b="1" dirty="0" smtClean="0">
                <a:solidFill>
                  <a:schemeClr val="tx1"/>
                </a:solidFill>
              </a:rPr>
              <a:t>comunicazioni in via telematica </a:t>
            </a:r>
            <a:r>
              <a:rPr lang="it-IT" sz="1600" dirty="0" smtClean="0">
                <a:solidFill>
                  <a:schemeClr val="tx1"/>
                </a:solidFill>
              </a:rPr>
              <a:t>e abolizione della tenuta di documenti cartacei;</a:t>
            </a:r>
          </a:p>
          <a:p>
            <a:endParaRPr lang="it-IT" sz="1600" dirty="0" smtClean="0">
              <a:solidFill>
                <a:schemeClr val="tx1"/>
              </a:solidFill>
            </a:endParaRPr>
          </a:p>
          <a:p>
            <a:pPr algn="just"/>
            <a:endParaRPr lang="it-IT" sz="1600" dirty="0">
              <a:solidFill>
                <a:schemeClr val="tx1"/>
              </a:solidFill>
            </a:endParaRPr>
          </a:p>
          <a:p>
            <a:endParaRPr lang="it-IT" sz="1600" dirty="0">
              <a:solidFill>
                <a:schemeClr val="tx1"/>
              </a:solidFill>
            </a:endParaRPr>
          </a:p>
        </p:txBody>
      </p:sp>
      <p:sp>
        <p:nvSpPr>
          <p:cNvPr id="3" name="Rettangolo 2"/>
          <p:cNvSpPr/>
          <p:nvPr/>
        </p:nvSpPr>
        <p:spPr>
          <a:xfrm>
            <a:off x="1285852" y="766758"/>
            <a:ext cx="6643734" cy="6429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600" b="1" dirty="0" smtClean="0"/>
              <a:t>LA SEMPLIFICAZIONE NEL JOB ACT  (art. 3)</a:t>
            </a:r>
            <a:endParaRPr lang="it-IT" sz="1600" dirty="0"/>
          </a:p>
        </p:txBody>
      </p:sp>
    </p:spTree>
    <p:extLst>
      <p:ext uri="{BB962C8B-B14F-4D97-AF65-F5344CB8AC3E}">
        <p14:creationId xmlns:p14="http://schemas.microsoft.com/office/powerpoint/2010/main" val="13110197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1828799"/>
            <a:ext cx="6643734" cy="3990975"/>
          </a:xfrm>
          <a:prstGeom prst="rect">
            <a:avLst/>
          </a:prstGeom>
          <a:noFill/>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it-IT" sz="1600" b="1" dirty="0" smtClean="0">
              <a:solidFill>
                <a:schemeClr val="tx1"/>
              </a:solidFill>
            </a:endParaRPr>
          </a:p>
          <a:p>
            <a:r>
              <a:rPr lang="it-IT" sz="1600" b="1" dirty="0" smtClean="0">
                <a:solidFill>
                  <a:schemeClr val="tx1"/>
                </a:solidFill>
              </a:rPr>
              <a:t>Obiettivi:  </a:t>
            </a:r>
            <a:r>
              <a:rPr lang="it-IT" sz="1400" i="1" dirty="0" smtClean="0">
                <a:solidFill>
                  <a:schemeClr val="tx1"/>
                </a:solidFill>
              </a:rPr>
              <a:t>(continua)</a:t>
            </a:r>
          </a:p>
          <a:p>
            <a:endParaRPr lang="it-IT" sz="1600" dirty="0" smtClean="0">
              <a:solidFill>
                <a:schemeClr val="tx1"/>
              </a:solidFill>
            </a:endParaRPr>
          </a:p>
          <a:p>
            <a:pPr algn="just"/>
            <a:r>
              <a:rPr lang="it-IT" sz="1600" i="1" cap="small" dirty="0" smtClean="0">
                <a:solidFill>
                  <a:schemeClr val="tx1"/>
                </a:solidFill>
              </a:rPr>
              <a:t>e) </a:t>
            </a:r>
            <a:r>
              <a:rPr lang="it-IT" sz="1600" b="1" dirty="0" smtClean="0">
                <a:solidFill>
                  <a:schemeClr val="tx1"/>
                </a:solidFill>
              </a:rPr>
              <a:t>revisione del regime delle sanzioni</a:t>
            </a:r>
            <a:r>
              <a:rPr lang="it-IT" sz="1600" dirty="0" smtClean="0">
                <a:solidFill>
                  <a:schemeClr val="tx1"/>
                </a:solidFill>
              </a:rPr>
              <a:t>, tenendo conto dell’eventuale natura formale della violazione, per favorire l’immediata eliminazione degli effetti della condotta illecita, nonché valorizzazione degli istituti di tipo premiale;</a:t>
            </a:r>
          </a:p>
          <a:p>
            <a:pPr algn="just"/>
            <a:endParaRPr lang="it-IT" sz="1600" dirty="0" smtClean="0">
              <a:solidFill>
                <a:schemeClr val="tx1"/>
              </a:solidFill>
            </a:endParaRPr>
          </a:p>
          <a:p>
            <a:pPr algn="just"/>
            <a:r>
              <a:rPr lang="it-IT" sz="1600" i="1" cap="small" dirty="0" smtClean="0">
                <a:solidFill>
                  <a:schemeClr val="tx1"/>
                </a:solidFill>
              </a:rPr>
              <a:t>f)</a:t>
            </a:r>
            <a:r>
              <a:rPr lang="it-IT" sz="1600" dirty="0" smtClean="0">
                <a:solidFill>
                  <a:schemeClr val="tx1"/>
                </a:solidFill>
              </a:rPr>
              <a:t>individuazione di modalità organizzative e gestionali che consentano di svolgere esclusivamente </a:t>
            </a:r>
            <a:r>
              <a:rPr lang="it-IT" sz="1600" b="1" dirty="0" smtClean="0">
                <a:solidFill>
                  <a:schemeClr val="tx1"/>
                </a:solidFill>
              </a:rPr>
              <a:t>in via telematica tutti gli adempimenti </a:t>
            </a:r>
            <a:r>
              <a:rPr lang="it-IT" sz="1600" dirty="0" smtClean="0">
                <a:solidFill>
                  <a:schemeClr val="tx1"/>
                </a:solidFill>
              </a:rPr>
              <a:t>di carattere amministrativo connessi con la costituzione, la gestione e la cessazione del rapporto di lavoro;</a:t>
            </a:r>
          </a:p>
          <a:p>
            <a:pPr algn="just"/>
            <a:endParaRPr lang="it-IT" sz="1600" dirty="0" smtClean="0">
              <a:solidFill>
                <a:schemeClr val="tx1"/>
              </a:solidFill>
            </a:endParaRPr>
          </a:p>
          <a:p>
            <a:pPr algn="just"/>
            <a:r>
              <a:rPr lang="it-IT" sz="1600" i="1" cap="small" dirty="0" smtClean="0">
                <a:solidFill>
                  <a:schemeClr val="tx1"/>
                </a:solidFill>
              </a:rPr>
              <a:t>g) </a:t>
            </a:r>
            <a:r>
              <a:rPr lang="it-IT" sz="1600" dirty="0" smtClean="0">
                <a:solidFill>
                  <a:schemeClr val="tx1"/>
                </a:solidFill>
              </a:rPr>
              <a:t>revisione degli adempimenti in materia di </a:t>
            </a:r>
            <a:r>
              <a:rPr lang="it-IT" sz="1600" b="1" dirty="0" smtClean="0">
                <a:solidFill>
                  <a:schemeClr val="tx1"/>
                </a:solidFill>
              </a:rPr>
              <a:t>libretto formativo del cittadino</a:t>
            </a:r>
            <a:r>
              <a:rPr lang="it-IT" sz="1600" dirty="0" smtClean="0">
                <a:solidFill>
                  <a:schemeClr val="tx1"/>
                </a:solidFill>
              </a:rPr>
              <a:t>, e della </a:t>
            </a:r>
            <a:r>
              <a:rPr lang="it-IT" sz="1600" b="1" dirty="0" smtClean="0">
                <a:solidFill>
                  <a:schemeClr val="tx1"/>
                </a:solidFill>
              </a:rPr>
              <a:t>banca dati delle politiche attive e passive del lavoro</a:t>
            </a:r>
            <a:r>
              <a:rPr lang="it-IT" sz="1600" dirty="0" smtClean="0">
                <a:solidFill>
                  <a:schemeClr val="tx1"/>
                </a:solidFill>
              </a:rPr>
              <a:t>.</a:t>
            </a:r>
          </a:p>
          <a:p>
            <a:pPr algn="just"/>
            <a:endParaRPr lang="it-IT" sz="1600" dirty="0">
              <a:solidFill>
                <a:schemeClr val="tx1"/>
              </a:solidFill>
            </a:endParaRPr>
          </a:p>
          <a:p>
            <a:endParaRPr lang="it-IT" sz="1600" dirty="0">
              <a:solidFill>
                <a:schemeClr val="tx1"/>
              </a:solidFill>
            </a:endParaRPr>
          </a:p>
        </p:txBody>
      </p:sp>
      <p:sp>
        <p:nvSpPr>
          <p:cNvPr id="3" name="Rettangolo 2"/>
          <p:cNvSpPr/>
          <p:nvPr/>
        </p:nvSpPr>
        <p:spPr>
          <a:xfrm>
            <a:off x="1285852" y="766758"/>
            <a:ext cx="6643734" cy="6429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600" b="1" dirty="0" smtClean="0"/>
              <a:t>LA SEMPLIFICAZIONE NEL JOB ACT  (art. 3)</a:t>
            </a:r>
            <a:endParaRPr lang="it-IT" sz="1600" dirty="0"/>
          </a:p>
        </p:txBody>
      </p:sp>
    </p:spTree>
    <p:extLst>
      <p:ext uri="{BB962C8B-B14F-4D97-AF65-F5344CB8AC3E}">
        <p14:creationId xmlns:p14="http://schemas.microsoft.com/office/powerpoint/2010/main" val="13110197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1828799"/>
            <a:ext cx="6643734" cy="4219576"/>
          </a:xfrm>
          <a:prstGeom prst="rect">
            <a:avLst/>
          </a:prstGeom>
          <a:noFill/>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it-IT" sz="1600" b="1" dirty="0" smtClean="0">
              <a:solidFill>
                <a:schemeClr val="tx1"/>
              </a:solidFill>
            </a:endParaRPr>
          </a:p>
          <a:p>
            <a:r>
              <a:rPr lang="it-IT" sz="1600" dirty="0" smtClean="0"/>
              <a:t>1</a:t>
            </a:r>
          </a:p>
          <a:p>
            <a:endParaRPr lang="it-IT" sz="1600" dirty="0" smtClean="0">
              <a:solidFill>
                <a:schemeClr val="tx1"/>
              </a:solidFill>
            </a:endParaRPr>
          </a:p>
          <a:p>
            <a:pPr algn="just"/>
            <a:r>
              <a:rPr lang="it-IT" sz="1600" dirty="0" smtClean="0">
                <a:solidFill>
                  <a:schemeClr val="tx1"/>
                </a:solidFill>
              </a:rPr>
              <a:t>1. All’atto dell’assunzione e comunque prima dell’inizio della prestazione lavorativa il datore di lavoro o committente è tenuto a confermare al lavoratore in forma scritta, oltre alla propria identità: </a:t>
            </a:r>
          </a:p>
          <a:p>
            <a:pPr algn="just"/>
            <a:r>
              <a:rPr lang="it-IT" sz="1600" dirty="0" smtClean="0">
                <a:solidFill>
                  <a:schemeClr val="tx1"/>
                </a:solidFill>
              </a:rPr>
              <a:t>a) il luogo della prestazione, di cui all’articolo 2102; </a:t>
            </a:r>
          </a:p>
          <a:p>
            <a:pPr algn="just"/>
            <a:r>
              <a:rPr lang="it-IT" sz="1600" dirty="0" smtClean="0">
                <a:solidFill>
                  <a:schemeClr val="tx1"/>
                </a:solidFill>
              </a:rPr>
              <a:t>b) la data di inizio della prestazione e la durata prevista del rapporto; </a:t>
            </a:r>
          </a:p>
          <a:p>
            <a:pPr algn="just"/>
            <a:r>
              <a:rPr lang="it-IT" sz="1600" dirty="0" smtClean="0">
                <a:solidFill>
                  <a:schemeClr val="tx1"/>
                </a:solidFill>
              </a:rPr>
              <a:t>c) l’oggetto della prestazione, di cui all’articolo 2103; </a:t>
            </a:r>
          </a:p>
          <a:p>
            <a:pPr algn="just"/>
            <a:r>
              <a:rPr lang="it-IT" sz="1600" dirty="0" smtClean="0">
                <a:solidFill>
                  <a:schemeClr val="tx1"/>
                </a:solidFill>
              </a:rPr>
              <a:t>d) l’inquadramento professionale, di cui all’articolo 2095; </a:t>
            </a:r>
          </a:p>
          <a:p>
            <a:pPr algn="just"/>
            <a:r>
              <a:rPr lang="it-IT" sz="1600" dirty="0" smtClean="0">
                <a:solidFill>
                  <a:schemeClr val="tx1"/>
                </a:solidFill>
              </a:rPr>
              <a:t>e) la durata delle ferie annuali retribuite, di cui all’articolo 2109; </a:t>
            </a:r>
          </a:p>
          <a:p>
            <a:pPr algn="just"/>
            <a:r>
              <a:rPr lang="it-IT" sz="1600" dirty="0" smtClean="0">
                <a:solidFill>
                  <a:schemeClr val="tx1"/>
                </a:solidFill>
              </a:rPr>
              <a:t>f) i termini di preavviso cui sono assoggettati il recesso del lavoratore, di cui all’articolo 2117, e il recesso del datore di lavoro o committente, di cui agli articoli 2118 e 2119; </a:t>
            </a:r>
          </a:p>
          <a:p>
            <a:pPr algn="just"/>
            <a:r>
              <a:rPr lang="it-IT" sz="1600" dirty="0" smtClean="0">
                <a:solidFill>
                  <a:schemeClr val="tx1"/>
                </a:solidFill>
              </a:rPr>
              <a:t>g) la retribuzione-base e ogni altro elemento del trattamento economico; </a:t>
            </a:r>
          </a:p>
          <a:p>
            <a:pPr algn="just"/>
            <a:r>
              <a:rPr lang="it-IT" sz="1600" dirty="0" smtClean="0">
                <a:solidFill>
                  <a:schemeClr val="tx1"/>
                </a:solidFill>
              </a:rPr>
              <a:t>h) la durata normale giornaliera o settimanale del lavoro e la sua collocazione temporale; </a:t>
            </a:r>
          </a:p>
          <a:p>
            <a:pPr marL="400050" indent="-400050" algn="just">
              <a:buAutoNum type="romanLcParenR"/>
            </a:pPr>
            <a:r>
              <a:rPr lang="it-IT" sz="1600" dirty="0" smtClean="0">
                <a:solidFill>
                  <a:schemeClr val="tx1"/>
                </a:solidFill>
              </a:rPr>
              <a:t>il contratto o i contratti collettivi eventualmente applicabili, con indicazione delle parti stipulanti ove non si tratti di contratto aziendale. </a:t>
            </a:r>
          </a:p>
          <a:p>
            <a:pPr algn="just"/>
            <a:endParaRPr lang="it-IT" sz="1600" dirty="0">
              <a:solidFill>
                <a:schemeClr val="tx1"/>
              </a:solidFill>
            </a:endParaRPr>
          </a:p>
          <a:p>
            <a:endParaRPr lang="it-IT" sz="1600" dirty="0">
              <a:solidFill>
                <a:schemeClr val="tx1"/>
              </a:solidFill>
            </a:endParaRPr>
          </a:p>
        </p:txBody>
      </p:sp>
      <p:sp>
        <p:nvSpPr>
          <p:cNvPr id="3" name="Rettangolo 2"/>
          <p:cNvSpPr/>
          <p:nvPr/>
        </p:nvSpPr>
        <p:spPr>
          <a:xfrm>
            <a:off x="1285852" y="766758"/>
            <a:ext cx="6643734" cy="6429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600" b="1" dirty="0" smtClean="0"/>
              <a:t>LA SEMPLIFICAZIONE NEL CODICE SEMPLIFICATO DEL LAVORO</a:t>
            </a:r>
            <a:endParaRPr lang="it-IT" sz="1600" dirty="0"/>
          </a:p>
        </p:txBody>
      </p:sp>
    </p:spTree>
    <p:extLst>
      <p:ext uri="{BB962C8B-B14F-4D97-AF65-F5344CB8AC3E}">
        <p14:creationId xmlns:p14="http://schemas.microsoft.com/office/powerpoint/2010/main" val="13110197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1828799"/>
            <a:ext cx="6643734" cy="4219576"/>
          </a:xfrm>
          <a:prstGeom prst="rect">
            <a:avLst/>
          </a:prstGeom>
          <a:noFill/>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it-IT" sz="1600" dirty="0" smtClean="0">
                <a:solidFill>
                  <a:schemeClr val="tx1"/>
                </a:solidFill>
              </a:rPr>
              <a:t>2. La comunicazione di cui al primo comma può essere sostituita da comunicazione di identico contenuto effettuata dal Centro per l’impiego, a seguito di comunicazione amministrativa della costituzione del rapporto di lavoro, anche mediante posta elettronica certificata quando il lavoratore sia in grado di riceverla. </a:t>
            </a:r>
          </a:p>
          <a:p>
            <a:pPr algn="just"/>
            <a:r>
              <a:rPr lang="it-IT" sz="1600" dirty="0" smtClean="0">
                <a:solidFill>
                  <a:schemeClr val="tx1"/>
                </a:solidFill>
              </a:rPr>
              <a:t>3. </a:t>
            </a:r>
            <a:r>
              <a:rPr lang="it-IT" sz="1600" b="1" dirty="0" smtClean="0">
                <a:solidFill>
                  <a:schemeClr val="tx1"/>
                </a:solidFill>
              </a:rPr>
              <a:t>Qualsiasi modifica </a:t>
            </a:r>
            <a:r>
              <a:rPr lang="it-IT" sz="1600" dirty="0" smtClean="0">
                <a:solidFill>
                  <a:schemeClr val="tx1"/>
                </a:solidFill>
              </a:rPr>
              <a:t>di una delle voci di cui al comma 1 in corso di rapporto deve risultare da atto scritto, di cui l’originale o una copia deve essere consegnata preventivamente al lavoratore. </a:t>
            </a:r>
          </a:p>
          <a:p>
            <a:pPr algn="just"/>
            <a:r>
              <a:rPr lang="it-IT" sz="1600" dirty="0" smtClean="0">
                <a:solidFill>
                  <a:schemeClr val="tx1"/>
                </a:solidFill>
              </a:rPr>
              <a:t>4. Salvo diversa disposizione collettiva applicabile, l’assunzione del lavoratore dipendente in prova deve risultare da atto scritto. </a:t>
            </a:r>
          </a:p>
          <a:p>
            <a:pPr algn="just"/>
            <a:endParaRPr lang="it-IT" sz="1600" dirty="0" smtClean="0">
              <a:solidFill>
                <a:schemeClr val="tx1"/>
              </a:solidFill>
            </a:endParaRPr>
          </a:p>
          <a:p>
            <a:pPr algn="just"/>
            <a:endParaRPr lang="it-IT" sz="1600" dirty="0">
              <a:solidFill>
                <a:schemeClr val="tx1"/>
              </a:solidFill>
            </a:endParaRPr>
          </a:p>
          <a:p>
            <a:endParaRPr lang="it-IT" sz="1600" dirty="0">
              <a:solidFill>
                <a:schemeClr val="tx1"/>
              </a:solidFill>
            </a:endParaRPr>
          </a:p>
        </p:txBody>
      </p:sp>
      <p:sp>
        <p:nvSpPr>
          <p:cNvPr id="3" name="Rettangolo 2"/>
          <p:cNvSpPr/>
          <p:nvPr/>
        </p:nvSpPr>
        <p:spPr>
          <a:xfrm>
            <a:off x="1285852" y="766758"/>
            <a:ext cx="6643734" cy="6429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600" b="1" dirty="0" smtClean="0"/>
              <a:t>LA SEMPLIFICAZIONE NEL CODICE SEMPLIFICATO DEL LAVORO</a:t>
            </a:r>
            <a:endParaRPr lang="it-IT" sz="1600" dirty="0"/>
          </a:p>
        </p:txBody>
      </p:sp>
    </p:spTree>
    <p:extLst>
      <p:ext uri="{BB962C8B-B14F-4D97-AF65-F5344CB8AC3E}">
        <p14:creationId xmlns:p14="http://schemas.microsoft.com/office/powerpoint/2010/main" val="131101972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1828799"/>
            <a:ext cx="6643734" cy="4219576"/>
          </a:xfrm>
          <a:prstGeom prst="rect">
            <a:avLst/>
          </a:prstGeom>
          <a:noFill/>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it-IT" sz="1600" dirty="0" smtClean="0">
                <a:solidFill>
                  <a:schemeClr val="tx1"/>
                </a:solidFill>
              </a:rPr>
              <a:t>6. Salvo il caso del lavoro domestico, il datore di lavoro o committente deve annotare e tenere aggiornati i seguenti dati per ciascun dipendente, in un apposito </a:t>
            </a:r>
            <a:r>
              <a:rPr lang="it-IT" sz="1600" b="1" dirty="0" smtClean="0">
                <a:solidFill>
                  <a:schemeClr val="tx1"/>
                </a:solidFill>
              </a:rPr>
              <a:t>libro aziendale </a:t>
            </a:r>
            <a:r>
              <a:rPr lang="it-IT" sz="1600" dirty="0" smtClean="0">
                <a:solidFill>
                  <a:schemeClr val="tx1"/>
                </a:solidFill>
              </a:rPr>
              <a:t>che deve essere tenuto a disposizione degli ispettori presso l’azienda o il consulente del lavoro di cui essa si avvalga: </a:t>
            </a:r>
          </a:p>
          <a:p>
            <a:pPr algn="just"/>
            <a:r>
              <a:rPr lang="it-IT" sz="1600" i="1" dirty="0" smtClean="0">
                <a:solidFill>
                  <a:schemeClr val="tx1"/>
                </a:solidFill>
              </a:rPr>
              <a:t>a) </a:t>
            </a:r>
            <a:r>
              <a:rPr lang="it-IT" sz="1600" dirty="0" smtClean="0">
                <a:solidFill>
                  <a:schemeClr val="tx1"/>
                </a:solidFill>
              </a:rPr>
              <a:t>data di assunzione; </a:t>
            </a:r>
          </a:p>
          <a:p>
            <a:pPr algn="just"/>
            <a:r>
              <a:rPr lang="it-IT" sz="1600" i="1" dirty="0" smtClean="0">
                <a:solidFill>
                  <a:schemeClr val="tx1"/>
                </a:solidFill>
              </a:rPr>
              <a:t>b) </a:t>
            </a:r>
            <a:r>
              <a:rPr lang="it-IT" sz="1600" dirty="0" smtClean="0">
                <a:solidFill>
                  <a:schemeClr val="tx1"/>
                </a:solidFill>
              </a:rPr>
              <a:t>calendario delle presenze e assenze del lavoratore, da cui risultino estensione e distribuzione temporale della prestazione nell’arco di ciascuna giornata e settimana; </a:t>
            </a:r>
          </a:p>
          <a:p>
            <a:pPr algn="just"/>
            <a:r>
              <a:rPr lang="it-IT" sz="1600" i="1" dirty="0" smtClean="0">
                <a:solidFill>
                  <a:schemeClr val="tx1"/>
                </a:solidFill>
              </a:rPr>
              <a:t>c) </a:t>
            </a:r>
            <a:r>
              <a:rPr lang="it-IT" sz="1600" dirty="0" smtClean="0">
                <a:solidFill>
                  <a:schemeClr val="tx1"/>
                </a:solidFill>
              </a:rPr>
              <a:t>ciascun elemento della </a:t>
            </a:r>
            <a:r>
              <a:rPr lang="it-IT" sz="1600" b="1" dirty="0" smtClean="0">
                <a:solidFill>
                  <a:schemeClr val="tx1"/>
                </a:solidFill>
              </a:rPr>
              <a:t>retribuzione</a:t>
            </a:r>
            <a:r>
              <a:rPr lang="it-IT" sz="1600" dirty="0" smtClean="0">
                <a:solidFill>
                  <a:schemeClr val="tx1"/>
                </a:solidFill>
              </a:rPr>
              <a:t> stessa e delle relative ritenute contributive o fiscali, e il modo in cui esso è stato calcolato; </a:t>
            </a:r>
          </a:p>
          <a:p>
            <a:pPr algn="just"/>
            <a:r>
              <a:rPr lang="it-IT" sz="1600" i="1" dirty="0" smtClean="0">
                <a:solidFill>
                  <a:schemeClr val="tx1"/>
                </a:solidFill>
              </a:rPr>
              <a:t>d) </a:t>
            </a:r>
            <a:r>
              <a:rPr lang="it-IT" sz="1600" dirty="0" smtClean="0">
                <a:solidFill>
                  <a:schemeClr val="tx1"/>
                </a:solidFill>
              </a:rPr>
              <a:t>data di cessazione del rapporto. </a:t>
            </a:r>
            <a:r>
              <a:rPr lang="it-IT" sz="1600" dirty="0" smtClean="0"/>
              <a:t>La</a:t>
            </a:r>
          </a:p>
          <a:p>
            <a:pPr algn="just"/>
            <a:endParaRPr lang="it-IT" sz="1600" dirty="0" smtClean="0">
              <a:solidFill>
                <a:schemeClr val="tx1"/>
              </a:solidFill>
            </a:endParaRPr>
          </a:p>
          <a:p>
            <a:pPr algn="just"/>
            <a:endParaRPr lang="it-IT" sz="1600" dirty="0" smtClean="0">
              <a:solidFill>
                <a:schemeClr val="tx1"/>
              </a:solidFill>
            </a:endParaRPr>
          </a:p>
          <a:p>
            <a:pPr algn="just"/>
            <a:r>
              <a:rPr lang="it-IT" sz="1600" dirty="0" smtClean="0">
                <a:solidFill>
                  <a:schemeClr val="tx1"/>
                </a:solidFill>
              </a:rPr>
              <a:t>1. La retribuzione del lavoratore dipendente, salvo il caso del lavoro domestico, deve essere </a:t>
            </a:r>
            <a:r>
              <a:rPr lang="it-IT" sz="1600" b="1" dirty="0" smtClean="0">
                <a:solidFill>
                  <a:schemeClr val="tx1"/>
                </a:solidFill>
              </a:rPr>
              <a:t>corrisposta</a:t>
            </a:r>
            <a:r>
              <a:rPr lang="it-IT" sz="1600" dirty="0" smtClean="0">
                <a:solidFill>
                  <a:schemeClr val="tx1"/>
                </a:solidFill>
              </a:rPr>
              <a:t> mediante prospetto-paga dal quale risultino con chiarezza tutti i dati retributivi che devono essere annotati nel libro di cui al comma 5 dell’articolo 2096.</a:t>
            </a:r>
            <a:endParaRPr lang="it-IT" sz="1600" dirty="0">
              <a:solidFill>
                <a:schemeClr val="tx1"/>
              </a:solidFill>
            </a:endParaRPr>
          </a:p>
        </p:txBody>
      </p:sp>
      <p:sp>
        <p:nvSpPr>
          <p:cNvPr id="3" name="Rettangolo 2"/>
          <p:cNvSpPr/>
          <p:nvPr/>
        </p:nvSpPr>
        <p:spPr>
          <a:xfrm>
            <a:off x="1285852" y="766758"/>
            <a:ext cx="6643734" cy="6429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600" b="1" dirty="0" smtClean="0"/>
              <a:t>LA SEMPLIFICAZIONE NEL CODICE SEMPLIFICATO DEL LAVORO</a:t>
            </a:r>
            <a:endParaRPr lang="it-IT" sz="1600" dirty="0"/>
          </a:p>
        </p:txBody>
      </p:sp>
    </p:spTree>
    <p:extLst>
      <p:ext uri="{BB962C8B-B14F-4D97-AF65-F5344CB8AC3E}">
        <p14:creationId xmlns:p14="http://schemas.microsoft.com/office/powerpoint/2010/main" val="131101972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90550" y="642918"/>
            <a:ext cx="7981950" cy="545308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0" anchor="ctr"/>
          <a:lstStyle/>
          <a:p>
            <a:pPr algn="just"/>
            <a:endParaRPr lang="it-IT" sz="1600" dirty="0" smtClean="0">
              <a:solidFill>
                <a:schemeClr val="bg1"/>
              </a:solidFill>
            </a:endParaRPr>
          </a:p>
          <a:p>
            <a:pPr algn="just"/>
            <a:endParaRPr lang="it-IT" b="1" dirty="0" smtClean="0">
              <a:solidFill>
                <a:schemeClr val="bg1"/>
              </a:solidFill>
            </a:endParaRPr>
          </a:p>
          <a:p>
            <a:pPr algn="just"/>
            <a:endParaRPr lang="it-IT" b="1" dirty="0">
              <a:solidFill>
                <a:schemeClr val="bg1"/>
              </a:solidFill>
            </a:endParaRPr>
          </a:p>
          <a:p>
            <a:pPr algn="just"/>
            <a:r>
              <a:rPr lang="it-IT" b="1" dirty="0" smtClean="0">
                <a:solidFill>
                  <a:schemeClr val="bg1"/>
                </a:solidFill>
              </a:rPr>
              <a:t>Mantenere la  attuale normativa LUL.</a:t>
            </a:r>
          </a:p>
          <a:p>
            <a:pPr algn="just"/>
            <a:endParaRPr lang="it-IT" b="1" dirty="0" smtClean="0">
              <a:solidFill>
                <a:schemeClr val="bg1"/>
              </a:solidFill>
            </a:endParaRPr>
          </a:p>
          <a:p>
            <a:pPr algn="just"/>
            <a:r>
              <a:rPr lang="it-IT" b="1" dirty="0" smtClean="0">
                <a:solidFill>
                  <a:schemeClr val="bg1"/>
                </a:solidFill>
              </a:rPr>
              <a:t>Listino </a:t>
            </a:r>
            <a:r>
              <a:rPr lang="it-IT" b="1" dirty="0">
                <a:solidFill>
                  <a:schemeClr val="bg1"/>
                </a:solidFill>
              </a:rPr>
              <a:t>paga</a:t>
            </a:r>
            <a:r>
              <a:rPr lang="it-IT" dirty="0">
                <a:solidFill>
                  <a:schemeClr val="bg1"/>
                </a:solidFill>
              </a:rPr>
              <a:t>: obbligo di consegna listino o copia del LUL a prescindere da corresponsione della retribuzione (termine temporale: entro 5 giorni da elaborazione LUL)</a:t>
            </a:r>
          </a:p>
          <a:p>
            <a:pPr algn="just"/>
            <a:r>
              <a:rPr lang="it-IT" dirty="0">
                <a:solidFill>
                  <a:schemeClr val="bg1"/>
                </a:solidFill>
              </a:rPr>
              <a:t> </a:t>
            </a:r>
          </a:p>
          <a:p>
            <a:pPr algn="just"/>
            <a:r>
              <a:rPr lang="it-IT" b="1" dirty="0">
                <a:solidFill>
                  <a:schemeClr val="bg1"/>
                </a:solidFill>
              </a:rPr>
              <a:t>Fallimento o procedure concorsuali:</a:t>
            </a:r>
            <a:r>
              <a:rPr lang="it-IT" dirty="0">
                <a:solidFill>
                  <a:schemeClr val="bg1"/>
                </a:solidFill>
              </a:rPr>
              <a:t> obbligo per il  curatore di fornire a ciascun lavoratore e agli Enti previdenziali prospetto dei relativi crediti nonché  la prescritta documentazione fiscale o previdenziale, assicurando continuità rispetto al rapporto cessato o interrotto (con possibile autorizzazione negativa del giudice in caso di fallimento molto complesso).</a:t>
            </a:r>
          </a:p>
          <a:p>
            <a:r>
              <a:rPr lang="it-IT" dirty="0">
                <a:solidFill>
                  <a:schemeClr val="tx1"/>
                </a:solidFill>
              </a:rPr>
              <a:t> </a:t>
            </a:r>
          </a:p>
        </p:txBody>
      </p:sp>
      <p:sp>
        <p:nvSpPr>
          <p:cNvPr id="3" name="Rettangolo 2"/>
          <p:cNvSpPr/>
          <p:nvPr/>
        </p:nvSpPr>
        <p:spPr>
          <a:xfrm>
            <a:off x="1142976" y="1214422"/>
            <a:ext cx="6762774" cy="428628"/>
          </a:xfrm>
          <a:prstGeom prst="rect">
            <a:avLst/>
          </a:prstGeom>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it-IT" sz="1600" b="1" dirty="0" smtClean="0">
                <a:solidFill>
                  <a:schemeClr val="tx1"/>
                </a:solidFill>
              </a:rPr>
              <a:t>DOCUMENTAZIONE DEL LAVORO</a:t>
            </a:r>
          </a:p>
        </p:txBody>
      </p:sp>
    </p:spTree>
    <p:extLst>
      <p:ext uri="{BB962C8B-B14F-4D97-AF65-F5344CB8AC3E}">
        <p14:creationId xmlns:p14="http://schemas.microsoft.com/office/powerpoint/2010/main" val="23124966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590550" y="642918"/>
            <a:ext cx="7981950" cy="5453082"/>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0" anchor="ctr"/>
          <a:lstStyle/>
          <a:p>
            <a:pPr algn="just"/>
            <a:endParaRPr lang="it-IT" sz="1600" dirty="0" smtClean="0">
              <a:solidFill>
                <a:schemeClr val="tx1"/>
              </a:solidFill>
            </a:endParaRPr>
          </a:p>
          <a:p>
            <a:pPr algn="just"/>
            <a:endParaRPr lang="it-IT" b="1" dirty="0" smtClean="0">
              <a:solidFill>
                <a:schemeClr val="tx1"/>
              </a:solidFill>
            </a:endParaRPr>
          </a:p>
          <a:p>
            <a:pPr algn="just"/>
            <a:endParaRPr lang="it-IT" b="1" dirty="0">
              <a:solidFill>
                <a:schemeClr val="tx1"/>
              </a:solidFill>
            </a:endParaRPr>
          </a:p>
          <a:p>
            <a:pPr algn="just"/>
            <a:endParaRPr lang="it-IT" dirty="0" smtClean="0"/>
          </a:p>
          <a:p>
            <a:pPr algn="just"/>
            <a:r>
              <a:rPr lang="it-IT" dirty="0" smtClean="0"/>
              <a:t>Vanno in ogni caso </a:t>
            </a:r>
            <a:r>
              <a:rPr lang="it-IT" b="1" dirty="0" smtClean="0"/>
              <a:t>aboliti</a:t>
            </a:r>
            <a:r>
              <a:rPr lang="it-IT" dirty="0" smtClean="0"/>
              <a:t> sia il registro infortuni (sostituito dalla comunicazione on-line degli infortuni anche quelli fino ad un giorno ) sia il registro ferie e visite mediche. </a:t>
            </a:r>
          </a:p>
          <a:p>
            <a:pPr algn="just"/>
            <a:r>
              <a:rPr lang="it-IT" dirty="0" smtClean="0"/>
              <a:t>La sorveglianza sanitaria, ove prevista, spetta solo al medico competente. </a:t>
            </a:r>
          </a:p>
          <a:p>
            <a:pPr algn="just"/>
            <a:r>
              <a:rPr lang="it-IT" dirty="0" smtClean="0"/>
              <a:t> </a:t>
            </a:r>
          </a:p>
          <a:p>
            <a:pPr algn="just"/>
            <a:r>
              <a:rPr lang="it-IT" dirty="0" smtClean="0"/>
              <a:t>Si propone di istituire finalmente  a regime, con modello unico sul territorio nazionale, </a:t>
            </a:r>
            <a:r>
              <a:rPr lang="it-IT" b="1" dirty="0" smtClean="0"/>
              <a:t>la scheda professionale del lavoratore</a:t>
            </a:r>
            <a:r>
              <a:rPr lang="it-IT" dirty="0" smtClean="0"/>
              <a:t>, inglobandovi  anche le informazioni inerenti la formazione professionale  e non (già libretto formativo  del cittadino).</a:t>
            </a:r>
            <a:endParaRPr lang="it-IT" sz="2800" dirty="0" smtClean="0"/>
          </a:p>
          <a:p>
            <a:r>
              <a:rPr lang="it-IT" dirty="0">
                <a:solidFill>
                  <a:schemeClr val="tx1"/>
                </a:solidFill>
              </a:rPr>
              <a:t> </a:t>
            </a:r>
          </a:p>
        </p:txBody>
      </p:sp>
      <p:sp>
        <p:nvSpPr>
          <p:cNvPr id="6" name="Rettangolo 5"/>
          <p:cNvSpPr/>
          <p:nvPr/>
        </p:nvSpPr>
        <p:spPr>
          <a:xfrm>
            <a:off x="1142976" y="1214422"/>
            <a:ext cx="6762774" cy="428628"/>
          </a:xfrm>
          <a:prstGeom prst="rect">
            <a:avLst/>
          </a:prstGeom>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it-IT" sz="1600" b="1" dirty="0" smtClean="0">
                <a:solidFill>
                  <a:schemeClr val="tx1"/>
                </a:solidFill>
              </a:rPr>
              <a:t>DOCUMENTAZIONE DEL LAVORO</a:t>
            </a:r>
          </a:p>
        </p:txBody>
      </p:sp>
    </p:spTree>
    <p:extLst>
      <p:ext uri="{BB962C8B-B14F-4D97-AF65-F5344CB8AC3E}">
        <p14:creationId xmlns:p14="http://schemas.microsoft.com/office/powerpoint/2010/main" val="13110197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571480"/>
            <a:ext cx="6643734" cy="42862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t-IT" sz="2000" b="1" dirty="0" smtClean="0"/>
              <a:t>INFORTUNI</a:t>
            </a:r>
            <a:endParaRPr lang="it-IT" sz="2000" b="1" dirty="0"/>
          </a:p>
        </p:txBody>
      </p:sp>
      <p:sp>
        <p:nvSpPr>
          <p:cNvPr id="3" name="Rettangolo 2"/>
          <p:cNvSpPr/>
          <p:nvPr/>
        </p:nvSpPr>
        <p:spPr>
          <a:xfrm>
            <a:off x="1285852" y="3309932"/>
            <a:ext cx="6643734" cy="785818"/>
          </a:xfrm>
          <a:prstGeom prst="rect">
            <a:avLst/>
          </a:prstGeom>
          <a:noFill/>
          <a:effectLst>
            <a:glow rad="101600">
              <a:schemeClr val="accent6">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it-IT" sz="1600" dirty="0">
                <a:solidFill>
                  <a:schemeClr val="tx1"/>
                </a:solidFill>
              </a:rPr>
              <a:t>Vi deve essere una </a:t>
            </a:r>
            <a:r>
              <a:rPr lang="it-IT" sz="1600" b="1" dirty="0">
                <a:solidFill>
                  <a:schemeClr val="tx1"/>
                </a:solidFill>
              </a:rPr>
              <a:t>parificazione totale della </a:t>
            </a:r>
            <a:r>
              <a:rPr lang="it-IT" sz="1600" b="1" dirty="0" smtClean="0">
                <a:solidFill>
                  <a:schemeClr val="tx1"/>
                </a:solidFill>
              </a:rPr>
              <a:t>retribuzione</a:t>
            </a:r>
            <a:r>
              <a:rPr lang="it-IT" sz="1600" b="1" dirty="0">
                <a:solidFill>
                  <a:schemeClr val="tx1"/>
                </a:solidFill>
              </a:rPr>
              <a:t> imponibile</a:t>
            </a:r>
            <a:r>
              <a:rPr lang="it-IT" sz="1600" dirty="0">
                <a:solidFill>
                  <a:schemeClr val="tx1"/>
                </a:solidFill>
              </a:rPr>
              <a:t> previdenziale ed assicurativa, nonché dei relativi minimali</a:t>
            </a:r>
            <a:r>
              <a:rPr lang="it-IT" sz="1600" dirty="0" smtClean="0">
                <a:solidFill>
                  <a:schemeClr val="tx1"/>
                </a:solidFill>
              </a:rPr>
              <a:t>.</a:t>
            </a:r>
            <a:endParaRPr lang="it-IT" sz="1600" dirty="0">
              <a:solidFill>
                <a:schemeClr val="tx1"/>
              </a:solidFill>
            </a:endParaRPr>
          </a:p>
        </p:txBody>
      </p:sp>
      <p:sp>
        <p:nvSpPr>
          <p:cNvPr id="4" name="CasellaDiTesto 3"/>
          <p:cNvSpPr txBox="1"/>
          <p:nvPr/>
        </p:nvSpPr>
        <p:spPr>
          <a:xfrm>
            <a:off x="500034" y="1357298"/>
            <a:ext cx="8143932" cy="1477328"/>
          </a:xfrm>
          <a:prstGeom prst="rect">
            <a:avLst/>
          </a:prstGeom>
          <a:noFill/>
        </p:spPr>
        <p:txBody>
          <a:bodyPr wrap="square" rtlCol="0">
            <a:spAutoFit/>
          </a:bodyPr>
          <a:lstStyle/>
          <a:p>
            <a:pPr algn="just"/>
            <a:r>
              <a:rPr lang="it-IT" dirty="0" smtClean="0"/>
              <a:t> L’assicurazione contro gli </a:t>
            </a:r>
            <a:r>
              <a:rPr lang="it-IT" b="1" dirty="0" smtClean="0"/>
              <a:t>infortuni</a:t>
            </a:r>
            <a:r>
              <a:rPr lang="it-IT" dirty="0" smtClean="0"/>
              <a:t> - gestita in forma </a:t>
            </a:r>
            <a:r>
              <a:rPr lang="it-IT" b="1" dirty="0" smtClean="0"/>
              <a:t>pubblica</a:t>
            </a:r>
            <a:r>
              <a:rPr lang="it-IT" dirty="0" smtClean="0"/>
              <a:t> -  è </a:t>
            </a:r>
            <a:r>
              <a:rPr lang="it-IT" b="1" dirty="0" smtClean="0"/>
              <a:t>generalizzata </a:t>
            </a:r>
            <a:r>
              <a:rPr lang="it-IT" dirty="0" smtClean="0"/>
              <a:t>ed </a:t>
            </a:r>
            <a:r>
              <a:rPr lang="it-IT" b="1" dirty="0" smtClean="0"/>
              <a:t>estesa ad ogni attività lavorativa</a:t>
            </a:r>
            <a:r>
              <a:rPr lang="it-IT" dirty="0" smtClean="0"/>
              <a:t> (indipendentemente dall'utilizzo di macchine). </a:t>
            </a:r>
          </a:p>
          <a:p>
            <a:pPr algn="just"/>
            <a:r>
              <a:rPr lang="it-IT" dirty="0" smtClean="0"/>
              <a:t>Parimenti </a:t>
            </a:r>
            <a:r>
              <a:rPr lang="it-IT" dirty="0"/>
              <a:t>deve essere pagata per </a:t>
            </a:r>
            <a:r>
              <a:rPr lang="it-IT" i="1" dirty="0"/>
              <a:t>tutti i lavoratori </a:t>
            </a:r>
            <a:r>
              <a:rPr lang="it-IT" dirty="0"/>
              <a:t>(dipendenti, indipendenti, piccolo imprenditore, soci, familiari collaboratori, volontari etc.). </a:t>
            </a:r>
          </a:p>
          <a:p>
            <a:endParaRPr lang="it-IT" dirty="0"/>
          </a:p>
        </p:txBody>
      </p:sp>
      <p:sp>
        <p:nvSpPr>
          <p:cNvPr id="5" name="CasellaDiTesto 4"/>
          <p:cNvSpPr txBox="1"/>
          <p:nvPr/>
        </p:nvSpPr>
        <p:spPr>
          <a:xfrm>
            <a:off x="571472" y="4417874"/>
            <a:ext cx="8143932" cy="1200329"/>
          </a:xfrm>
          <a:prstGeom prst="rect">
            <a:avLst/>
          </a:prstGeom>
          <a:noFill/>
        </p:spPr>
        <p:txBody>
          <a:bodyPr wrap="square" rtlCol="0">
            <a:spAutoFit/>
          </a:bodyPr>
          <a:lstStyle/>
          <a:p>
            <a:pPr algn="just">
              <a:buFont typeface="Wingdings" pitchFamily="2" charset="2"/>
              <a:buChar char="§"/>
            </a:pPr>
            <a:r>
              <a:rPr lang="it-IT" dirty="0" smtClean="0"/>
              <a:t>Eliminazione </a:t>
            </a:r>
            <a:r>
              <a:rPr lang="it-IT" dirty="0"/>
              <a:t>della suddivisione del rischio Inail  per settori attività (terziario, artigianato,  industria etc.) ritornando ad avere una tabella  unica come in passato</a:t>
            </a:r>
            <a:r>
              <a:rPr lang="it-IT" dirty="0" smtClean="0"/>
              <a:t>.</a:t>
            </a:r>
          </a:p>
          <a:p>
            <a:pPr algn="just">
              <a:buFont typeface="Wingdings" pitchFamily="2" charset="2"/>
              <a:buChar char="§"/>
            </a:pPr>
            <a:r>
              <a:rPr lang="it-IT" dirty="0" smtClean="0"/>
              <a:t>Rischio assicurato </a:t>
            </a:r>
            <a:r>
              <a:rPr lang="it-IT" dirty="0"/>
              <a:t>con riferimento </a:t>
            </a:r>
            <a:r>
              <a:rPr lang="it-IT" dirty="0" smtClean="0"/>
              <a:t>a </a:t>
            </a:r>
            <a:r>
              <a:rPr lang="it-IT" dirty="0"/>
              <a:t>CSC (</a:t>
            </a:r>
            <a:r>
              <a:rPr lang="it-IT" dirty="0" smtClean="0"/>
              <a:t>cod. </a:t>
            </a:r>
            <a:r>
              <a:rPr lang="it-IT" dirty="0" err="1"/>
              <a:t>statistico-contributivo</a:t>
            </a:r>
            <a:r>
              <a:rPr lang="it-IT" dirty="0"/>
              <a:t>) in uso per </a:t>
            </a:r>
            <a:r>
              <a:rPr lang="it-IT" dirty="0" smtClean="0"/>
              <a:t>Inps.</a:t>
            </a:r>
            <a:endParaRPr lang="it-IT" dirty="0"/>
          </a:p>
          <a:p>
            <a:endParaRPr lang="it-IT" dirty="0"/>
          </a:p>
        </p:txBody>
      </p:sp>
    </p:spTree>
    <p:extLst>
      <p:ext uri="{BB962C8B-B14F-4D97-AF65-F5344CB8AC3E}">
        <p14:creationId xmlns:p14="http://schemas.microsoft.com/office/powerpoint/2010/main" val="13110197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785794"/>
            <a:ext cx="6643734" cy="42862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t-IT" sz="2000" b="1" dirty="0" smtClean="0"/>
              <a:t>INFORTUNI</a:t>
            </a:r>
            <a:endParaRPr lang="it-IT" sz="2000" b="1" dirty="0"/>
          </a:p>
        </p:txBody>
      </p:sp>
      <p:sp>
        <p:nvSpPr>
          <p:cNvPr id="3" name="CasellaDiTesto 2"/>
          <p:cNvSpPr txBox="1"/>
          <p:nvPr/>
        </p:nvSpPr>
        <p:spPr>
          <a:xfrm>
            <a:off x="500034" y="2108954"/>
            <a:ext cx="8143932" cy="2862322"/>
          </a:xfrm>
          <a:prstGeom prst="rect">
            <a:avLst/>
          </a:prstGeom>
          <a:noFill/>
        </p:spPr>
        <p:txBody>
          <a:bodyPr wrap="square" rtlCol="0">
            <a:spAutoFit/>
          </a:bodyPr>
          <a:lstStyle/>
          <a:p>
            <a:pPr algn="just"/>
            <a:r>
              <a:rPr lang="it-IT" dirty="0" smtClean="0">
                <a:solidFill>
                  <a:schemeClr val="bg1"/>
                </a:solidFill>
              </a:rPr>
              <a:t>Annullamento </a:t>
            </a:r>
            <a:r>
              <a:rPr lang="it-IT" dirty="0">
                <a:solidFill>
                  <a:schemeClr val="bg1"/>
                </a:solidFill>
              </a:rPr>
              <a:t>della attuale autoliquidazione annuale e denuncia delle retribuzioni INAIL </a:t>
            </a:r>
            <a:r>
              <a:rPr lang="it-IT" b="1" dirty="0">
                <a:solidFill>
                  <a:schemeClr val="bg1"/>
                </a:solidFill>
              </a:rPr>
              <a:t>: </a:t>
            </a:r>
            <a:r>
              <a:rPr lang="it-IT" b="1" u="sng" dirty="0">
                <a:solidFill>
                  <a:schemeClr val="bg1"/>
                </a:solidFill>
              </a:rPr>
              <a:t>il versamento assicurativo deve essere effettuato su base mensile</a:t>
            </a:r>
            <a:r>
              <a:rPr lang="it-IT" u="sng" dirty="0">
                <a:solidFill>
                  <a:schemeClr val="bg1"/>
                </a:solidFill>
              </a:rPr>
              <a:t>, con applicazione all'imponibile dell'aliquota corrispondente</a:t>
            </a:r>
            <a:r>
              <a:rPr lang="it-IT" dirty="0">
                <a:solidFill>
                  <a:schemeClr val="bg1"/>
                </a:solidFill>
              </a:rPr>
              <a:t>;  </a:t>
            </a:r>
            <a:endParaRPr lang="it-IT" dirty="0" smtClean="0">
              <a:solidFill>
                <a:schemeClr val="bg1"/>
              </a:solidFill>
            </a:endParaRPr>
          </a:p>
          <a:p>
            <a:pPr algn="just"/>
            <a:endParaRPr lang="it-IT" dirty="0" smtClean="0">
              <a:solidFill>
                <a:schemeClr val="bg1"/>
              </a:solidFill>
            </a:endParaRPr>
          </a:p>
          <a:p>
            <a:pPr algn="just"/>
            <a:r>
              <a:rPr lang="it-IT" dirty="0" smtClean="0">
                <a:solidFill>
                  <a:schemeClr val="bg1"/>
                </a:solidFill>
              </a:rPr>
              <a:t>Per  </a:t>
            </a:r>
            <a:r>
              <a:rPr lang="it-IT" dirty="0">
                <a:solidFill>
                  <a:schemeClr val="bg1"/>
                </a:solidFill>
              </a:rPr>
              <a:t>lavoratore indipendente, il committente paga il premio con lo stesso sistema Inps (minimale + conguaglio) ed il lavoratore ha diritto alle  prestazioni sulla base della media retributiva degli ultimi 12 mesi. </a:t>
            </a:r>
            <a:endParaRPr lang="it-IT" dirty="0" smtClean="0">
              <a:solidFill>
                <a:schemeClr val="bg1"/>
              </a:solidFill>
            </a:endParaRPr>
          </a:p>
          <a:p>
            <a:pPr algn="just"/>
            <a:endParaRPr lang="it-IT" dirty="0" smtClean="0">
              <a:solidFill>
                <a:schemeClr val="bg1"/>
              </a:solidFill>
            </a:endParaRPr>
          </a:p>
          <a:p>
            <a:pPr algn="just"/>
            <a:r>
              <a:rPr lang="it-IT" dirty="0" smtClean="0">
                <a:solidFill>
                  <a:schemeClr val="bg1"/>
                </a:solidFill>
              </a:rPr>
              <a:t>Gli imprenditori  individuali senza collaboratori pagano trimestralmente</a:t>
            </a:r>
          </a:p>
          <a:p>
            <a:endParaRPr lang="it-IT" dirty="0"/>
          </a:p>
        </p:txBody>
      </p:sp>
    </p:spTree>
    <p:extLst>
      <p:ext uri="{BB962C8B-B14F-4D97-AF65-F5344CB8AC3E}">
        <p14:creationId xmlns:p14="http://schemas.microsoft.com/office/powerpoint/2010/main" val="23124966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285852" y="1000108"/>
            <a:ext cx="6643734" cy="42862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t-IT" sz="2000" b="1" dirty="0" smtClean="0"/>
              <a:t>INFORTUNI</a:t>
            </a:r>
            <a:endParaRPr lang="it-IT" sz="2000" b="1" dirty="0"/>
          </a:p>
        </p:txBody>
      </p:sp>
      <p:sp>
        <p:nvSpPr>
          <p:cNvPr id="5" name="Rettangolo 4"/>
          <p:cNvSpPr/>
          <p:nvPr/>
        </p:nvSpPr>
        <p:spPr>
          <a:xfrm>
            <a:off x="785786" y="2052625"/>
            <a:ext cx="7572428" cy="1785950"/>
          </a:xfrm>
          <a:prstGeom prst="rect">
            <a:avLst/>
          </a:prstGeom>
          <a:noFill/>
          <a:ln>
            <a:noFill/>
          </a:ln>
          <a:effectLst>
            <a:glow rad="101600">
              <a:schemeClr val="accent6">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it-IT" dirty="0">
                <a:solidFill>
                  <a:schemeClr val="tx1"/>
                </a:solidFill>
              </a:rPr>
              <a:t>Come per la malattia, anche </a:t>
            </a:r>
            <a:r>
              <a:rPr lang="it-IT" b="1" dirty="0">
                <a:solidFill>
                  <a:schemeClr val="tx1"/>
                </a:solidFill>
              </a:rPr>
              <a:t>le prestazioni per infortunio</a:t>
            </a:r>
            <a:r>
              <a:rPr lang="it-IT" dirty="0">
                <a:solidFill>
                  <a:schemeClr val="tx1"/>
                </a:solidFill>
              </a:rPr>
              <a:t> (quelle di natura retributiva, e non direttamente risarcitoria) </a:t>
            </a:r>
            <a:r>
              <a:rPr lang="it-IT" b="1" dirty="0" smtClean="0">
                <a:solidFill>
                  <a:schemeClr val="tx1"/>
                </a:solidFill>
              </a:rPr>
              <a:t>sono </a:t>
            </a:r>
            <a:r>
              <a:rPr lang="it-IT" b="1" dirty="0">
                <a:solidFill>
                  <a:schemeClr val="tx1"/>
                </a:solidFill>
              </a:rPr>
              <a:t>calcolate ed anticipate dal datore di lavoro sulla base di conguaglio immediato</a:t>
            </a:r>
            <a:r>
              <a:rPr lang="it-IT" dirty="0">
                <a:solidFill>
                  <a:schemeClr val="tx1"/>
                </a:solidFill>
              </a:rPr>
              <a:t> con f/24 (anche con altri importi) . </a:t>
            </a:r>
          </a:p>
          <a:p>
            <a:pPr algn="just"/>
            <a:r>
              <a:rPr lang="it-IT" dirty="0">
                <a:solidFill>
                  <a:schemeClr val="tx1"/>
                </a:solidFill>
              </a:rPr>
              <a:t>La retribuzione  presa a base per il calcolo delle prestazioni retributive per infortuni è del tutto parificata a quella delle prestazioni previdenziali (tipo malattia o maternità</a:t>
            </a:r>
            <a:r>
              <a:rPr lang="it-IT" dirty="0" smtClean="0">
                <a:solidFill>
                  <a:schemeClr val="tx1"/>
                </a:solidFill>
              </a:rPr>
              <a:t>).</a:t>
            </a:r>
            <a:endParaRPr lang="it-IT" dirty="0">
              <a:solidFill>
                <a:schemeClr val="tx1"/>
              </a:solidFill>
            </a:endParaRPr>
          </a:p>
        </p:txBody>
      </p:sp>
      <p:sp>
        <p:nvSpPr>
          <p:cNvPr id="6" name="Rettangolo 5"/>
          <p:cNvSpPr/>
          <p:nvPr/>
        </p:nvSpPr>
        <p:spPr>
          <a:xfrm>
            <a:off x="1000100" y="4500570"/>
            <a:ext cx="7215238" cy="785818"/>
          </a:xfrm>
          <a:prstGeom prst="rect">
            <a:avLst/>
          </a:prstGeom>
          <a:noFill/>
          <a:effectLst>
            <a:glow rad="63500">
              <a:schemeClr val="accent6">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it-IT" sz="1600" dirty="0">
                <a:solidFill>
                  <a:schemeClr val="tx1"/>
                </a:solidFill>
              </a:rPr>
              <a:t>La  denuncia di infortunio effettuata ad Inail con mezzi telematici assolve anche all’onere di informazione della Pubblica Sicurezza, che verrà attivata dalla sede Inail.</a:t>
            </a:r>
          </a:p>
        </p:txBody>
      </p:sp>
    </p:spTree>
    <p:extLst>
      <p:ext uri="{BB962C8B-B14F-4D97-AF65-F5344CB8AC3E}">
        <p14:creationId xmlns:p14="http://schemas.microsoft.com/office/powerpoint/2010/main" val="1311019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4" name="CasellaDiTesto 3"/>
          <p:cNvSpPr txBox="1"/>
          <p:nvPr/>
        </p:nvSpPr>
        <p:spPr>
          <a:xfrm>
            <a:off x="785786" y="2143116"/>
            <a:ext cx="7572428" cy="3416320"/>
          </a:xfrm>
          <a:prstGeom prst="rect">
            <a:avLst/>
          </a:prstGeom>
          <a:noFill/>
        </p:spPr>
        <p:txBody>
          <a:bodyPr wrap="square" rtlCol="0">
            <a:spAutoFit/>
          </a:bodyPr>
          <a:lstStyle/>
          <a:p>
            <a:pPr algn="just" defTabSz="914400">
              <a:buFont typeface="Wingdings" pitchFamily="2" charset="2"/>
              <a:buChar char="Ø"/>
            </a:pPr>
            <a:r>
              <a:rPr lang="it-IT" dirty="0" smtClean="0">
                <a:solidFill>
                  <a:prstClr val="black"/>
                </a:solidFill>
              </a:rPr>
              <a:t> Eliminare e semplificare, anche mediante norme di carattere interpretativo, le disposizioni interessate da rilevanti contrasti interpretativi, giurisprudenziali e amministrativi; </a:t>
            </a:r>
          </a:p>
          <a:p>
            <a:pPr algn="just" defTabSz="914400">
              <a:buFont typeface="Wingdings" pitchFamily="2" charset="2"/>
              <a:buChar char="Ø"/>
            </a:pPr>
            <a:endParaRPr lang="it-IT" dirty="0" smtClean="0">
              <a:solidFill>
                <a:prstClr val="black"/>
              </a:solidFill>
            </a:endParaRPr>
          </a:p>
          <a:p>
            <a:pPr algn="just" defTabSz="914400">
              <a:buFont typeface="Wingdings" pitchFamily="2" charset="2"/>
              <a:buChar char="Ø"/>
            </a:pPr>
            <a:r>
              <a:rPr lang="it-IT" dirty="0" smtClean="0">
                <a:solidFill>
                  <a:prstClr val="black"/>
                </a:solidFill>
              </a:rPr>
              <a:t> Unificare le comunicazioni alle pubbliche amministrazioni per i medesimi eventi (ad esempio gli infortuni sul lavoro) ponendo a carico delle stesse amministrazioni l'obbligo di trasmetterle alle altre amministrazioni competenti; </a:t>
            </a:r>
          </a:p>
          <a:p>
            <a:pPr algn="just" defTabSz="914400">
              <a:buFont typeface="Wingdings" pitchFamily="2" charset="2"/>
              <a:buChar char="Ø"/>
            </a:pPr>
            <a:endParaRPr lang="it-IT" dirty="0" smtClean="0">
              <a:solidFill>
                <a:prstClr val="black"/>
              </a:solidFill>
            </a:endParaRPr>
          </a:p>
          <a:p>
            <a:pPr algn="just" defTabSz="914400">
              <a:buFont typeface="Wingdings" pitchFamily="2" charset="2"/>
              <a:buChar char="Ø"/>
            </a:pPr>
            <a:r>
              <a:rPr lang="it-IT" dirty="0" smtClean="0">
                <a:solidFill>
                  <a:prstClr val="black"/>
                </a:solidFill>
              </a:rPr>
              <a:t> Rafforzare il sistema di trasmissione delle comunicazioni in via telematica e abolire la tenuta di documenti cartacei; </a:t>
            </a:r>
          </a:p>
          <a:p>
            <a:pPr algn="just" defTabSz="914400"/>
            <a:endParaRPr lang="it-IT" dirty="0" smtClean="0">
              <a:solidFill>
                <a:prstClr val="black"/>
              </a:solidFill>
            </a:endParaRPr>
          </a:p>
        </p:txBody>
      </p:sp>
      <p:sp>
        <p:nvSpPr>
          <p:cNvPr id="6" name="CasellaDiTesto 5"/>
          <p:cNvSpPr txBox="1"/>
          <p:nvPr/>
        </p:nvSpPr>
        <p:spPr>
          <a:xfrm>
            <a:off x="1928794" y="928670"/>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571480"/>
            <a:ext cx="6643734" cy="42862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t-IT" sz="2000" b="1" dirty="0" smtClean="0"/>
              <a:t>INFORTUNI</a:t>
            </a:r>
            <a:endParaRPr lang="it-IT" sz="2000" b="1" dirty="0"/>
          </a:p>
        </p:txBody>
      </p:sp>
      <p:sp>
        <p:nvSpPr>
          <p:cNvPr id="3" name="CasellaDiTesto 2"/>
          <p:cNvSpPr txBox="1"/>
          <p:nvPr/>
        </p:nvSpPr>
        <p:spPr>
          <a:xfrm>
            <a:off x="500034" y="1781175"/>
            <a:ext cx="8143932" cy="2308324"/>
          </a:xfrm>
          <a:prstGeom prst="rect">
            <a:avLst/>
          </a:prstGeom>
          <a:noFill/>
        </p:spPr>
        <p:txBody>
          <a:bodyPr wrap="square" rtlCol="0">
            <a:spAutoFit/>
          </a:bodyPr>
          <a:lstStyle/>
          <a:p>
            <a:pPr algn="just"/>
            <a:r>
              <a:rPr lang="it-IT" dirty="0" smtClean="0">
                <a:solidFill>
                  <a:schemeClr val="bg1"/>
                </a:solidFill>
              </a:rPr>
              <a:t>Possibilità </a:t>
            </a:r>
            <a:r>
              <a:rPr lang="it-IT" dirty="0">
                <a:solidFill>
                  <a:schemeClr val="bg1"/>
                </a:solidFill>
              </a:rPr>
              <a:t>di </a:t>
            </a:r>
            <a:r>
              <a:rPr lang="it-IT" b="1" dirty="0">
                <a:solidFill>
                  <a:schemeClr val="bg1"/>
                </a:solidFill>
              </a:rPr>
              <a:t>visite di controllo ed obbligo di reperibilità</a:t>
            </a:r>
            <a:r>
              <a:rPr lang="it-IT" dirty="0">
                <a:solidFill>
                  <a:schemeClr val="bg1"/>
                </a:solidFill>
              </a:rPr>
              <a:t> nelle fasce orarie  sono estesi </a:t>
            </a:r>
            <a:r>
              <a:rPr lang="it-IT" dirty="0" smtClean="0">
                <a:solidFill>
                  <a:schemeClr val="bg1"/>
                </a:solidFill>
              </a:rPr>
              <a:t>per legge anche </a:t>
            </a:r>
            <a:r>
              <a:rPr lang="it-IT" dirty="0">
                <a:solidFill>
                  <a:schemeClr val="bg1"/>
                </a:solidFill>
              </a:rPr>
              <a:t>per il lavoratore infortunato. </a:t>
            </a:r>
          </a:p>
          <a:p>
            <a:pPr algn="just"/>
            <a:r>
              <a:rPr lang="it-IT" b="1" dirty="0">
                <a:solidFill>
                  <a:schemeClr val="bg1"/>
                </a:solidFill>
              </a:rPr>
              <a:t>Per malattia o infortunio superiori a  30 gg</a:t>
            </a:r>
            <a:r>
              <a:rPr lang="it-IT" dirty="0">
                <a:solidFill>
                  <a:schemeClr val="bg1"/>
                </a:solidFill>
              </a:rPr>
              <a:t>. (salvo che si tratti ricovero </a:t>
            </a:r>
            <a:r>
              <a:rPr lang="it-IT" dirty="0" smtClean="0">
                <a:solidFill>
                  <a:schemeClr val="bg1"/>
                </a:solidFill>
              </a:rPr>
              <a:t>ospedaliero): obbligo </a:t>
            </a:r>
            <a:r>
              <a:rPr lang="it-IT" dirty="0">
                <a:solidFill>
                  <a:schemeClr val="bg1"/>
                </a:solidFill>
              </a:rPr>
              <a:t>per le strutture pubbliche (Inps, Inail o convenzioni con le strutture Asl) </a:t>
            </a:r>
            <a:r>
              <a:rPr lang="it-IT" u="sng" dirty="0">
                <a:solidFill>
                  <a:schemeClr val="bg1"/>
                </a:solidFill>
              </a:rPr>
              <a:t>di prendere in carico direttamente l’evento</a:t>
            </a:r>
            <a:r>
              <a:rPr lang="it-IT" dirty="0">
                <a:solidFill>
                  <a:schemeClr val="bg1"/>
                </a:solidFill>
              </a:rPr>
              <a:t> allo scopo di  verificare diagnosi, prognosi e cure seguite dal lavoratore e decidere successive continuazioni dell’evento</a:t>
            </a:r>
            <a:r>
              <a:rPr lang="it-IT" dirty="0" smtClean="0">
                <a:solidFill>
                  <a:schemeClr val="bg1"/>
                </a:solidFill>
              </a:rPr>
              <a:t>.</a:t>
            </a:r>
          </a:p>
          <a:p>
            <a:pPr algn="just"/>
            <a:endParaRPr lang="it-IT" dirty="0">
              <a:solidFill>
                <a:schemeClr val="bg1"/>
              </a:solidFill>
            </a:endParaRPr>
          </a:p>
          <a:p>
            <a:pPr algn="just"/>
            <a:r>
              <a:rPr lang="it-IT" dirty="0" smtClean="0">
                <a:solidFill>
                  <a:schemeClr val="bg1"/>
                </a:solidFill>
              </a:rPr>
              <a:t>Sanzioni </a:t>
            </a:r>
            <a:r>
              <a:rPr lang="it-IT" dirty="0">
                <a:solidFill>
                  <a:schemeClr val="bg1"/>
                </a:solidFill>
              </a:rPr>
              <a:t>amministrative  per medici “compiacenti</a:t>
            </a:r>
            <a:r>
              <a:rPr lang="it-IT" dirty="0" smtClean="0">
                <a:solidFill>
                  <a:schemeClr val="bg1"/>
                </a:solidFill>
              </a:rPr>
              <a:t>”.</a:t>
            </a:r>
            <a:endParaRPr lang="it-IT" dirty="0">
              <a:solidFill>
                <a:schemeClr val="bg1"/>
              </a:solidFill>
            </a:endParaRPr>
          </a:p>
        </p:txBody>
      </p:sp>
      <p:sp>
        <p:nvSpPr>
          <p:cNvPr id="4" name="Rettangolo 3"/>
          <p:cNvSpPr/>
          <p:nvPr/>
        </p:nvSpPr>
        <p:spPr>
          <a:xfrm>
            <a:off x="1000100" y="4750603"/>
            <a:ext cx="7215238" cy="785818"/>
          </a:xfrm>
          <a:prstGeom prst="rect">
            <a:avLst/>
          </a:prstGeom>
          <a:noFill/>
          <a:effectLst>
            <a:glow rad="63500">
              <a:schemeClr val="accent6">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it-IT" sz="1600" dirty="0">
                <a:solidFill>
                  <a:schemeClr val="bg1"/>
                </a:solidFill>
              </a:rPr>
              <a:t>In definitiva, realizzando tali uniformità, apparirebbe utile procedere ad un </a:t>
            </a:r>
            <a:r>
              <a:rPr lang="it-IT" sz="1600" b="1" dirty="0">
                <a:solidFill>
                  <a:schemeClr val="bg1"/>
                </a:solidFill>
              </a:rPr>
              <a:t>accorpamento di Inail ed Inps</a:t>
            </a:r>
            <a:r>
              <a:rPr lang="it-IT" sz="1600" dirty="0">
                <a:solidFill>
                  <a:schemeClr val="bg1"/>
                </a:solidFill>
              </a:rPr>
              <a:t>, sia pure mantenendo e valorizzando le acquisite competenze distinte.</a:t>
            </a:r>
          </a:p>
        </p:txBody>
      </p:sp>
    </p:spTree>
    <p:extLst>
      <p:ext uri="{BB962C8B-B14F-4D97-AF65-F5344CB8AC3E}">
        <p14:creationId xmlns:p14="http://schemas.microsoft.com/office/powerpoint/2010/main" val="23124966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14414" y="785807"/>
            <a:ext cx="6715172" cy="785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b="1" dirty="0" smtClean="0"/>
              <a:t>RIDUZIONE ALIQUOTE CONTRIBUTIVE</a:t>
            </a:r>
            <a:endParaRPr lang="it-IT" dirty="0"/>
          </a:p>
        </p:txBody>
      </p:sp>
      <p:sp>
        <p:nvSpPr>
          <p:cNvPr id="3" name="CasellaDiTesto 2"/>
          <p:cNvSpPr txBox="1"/>
          <p:nvPr/>
        </p:nvSpPr>
        <p:spPr>
          <a:xfrm>
            <a:off x="633385" y="2219325"/>
            <a:ext cx="7881965" cy="3447098"/>
          </a:xfrm>
          <a:prstGeom prst="rect">
            <a:avLst/>
          </a:prstGeom>
          <a:noFill/>
        </p:spPr>
        <p:txBody>
          <a:bodyPr wrap="square" rtlCol="0">
            <a:spAutoFit/>
          </a:bodyPr>
          <a:lstStyle/>
          <a:p>
            <a:pPr algn="just"/>
            <a:r>
              <a:rPr lang="it-IT" dirty="0" smtClean="0"/>
              <a:t>G</a:t>
            </a:r>
            <a:r>
              <a:rPr lang="it-IT" b="1" dirty="0" smtClean="0"/>
              <a:t>enerale </a:t>
            </a:r>
            <a:r>
              <a:rPr lang="it-IT" b="1" dirty="0"/>
              <a:t>ribasso delle aliquote </a:t>
            </a:r>
            <a:r>
              <a:rPr lang="it-IT" b="1" dirty="0" smtClean="0"/>
              <a:t>previdenziali</a:t>
            </a:r>
            <a:r>
              <a:rPr lang="it-IT" dirty="0"/>
              <a:t> </a:t>
            </a:r>
            <a:r>
              <a:rPr lang="it-IT" dirty="0" smtClean="0"/>
              <a:t>(è   </a:t>
            </a:r>
            <a:r>
              <a:rPr lang="it-IT" dirty="0"/>
              <a:t>reso possibile dalla revisione sistematica previdenziale </a:t>
            </a:r>
            <a:r>
              <a:rPr lang="it-IT" dirty="0" smtClean="0"/>
              <a:t>proposta )</a:t>
            </a:r>
            <a:r>
              <a:rPr lang="it-IT" b="1" dirty="0" smtClean="0"/>
              <a:t>.</a:t>
            </a:r>
            <a:endParaRPr lang="it-IT" dirty="0"/>
          </a:p>
          <a:p>
            <a:pPr algn="just"/>
            <a:r>
              <a:rPr lang="it-IT" sz="1000" dirty="0"/>
              <a:t> </a:t>
            </a:r>
          </a:p>
          <a:p>
            <a:pPr algn="just"/>
            <a:r>
              <a:rPr lang="it-IT" dirty="0" smtClean="0"/>
              <a:t>Scopo: lasciar </a:t>
            </a:r>
            <a:r>
              <a:rPr lang="it-IT" dirty="0"/>
              <a:t>spazio, </a:t>
            </a:r>
            <a:r>
              <a:rPr lang="it-IT" b="1" dirty="0"/>
              <a:t>senza costituire </a:t>
            </a:r>
            <a:r>
              <a:rPr lang="it-IT" b="1" dirty="0" smtClean="0"/>
              <a:t>maggior costo </a:t>
            </a:r>
            <a:r>
              <a:rPr lang="it-IT" b="1" dirty="0"/>
              <a:t>del lavoro</a:t>
            </a:r>
            <a:r>
              <a:rPr lang="it-IT" dirty="0"/>
              <a:t>, alla contribuzione per prestazioni per disoccupazione e malattia a carico di tutti i settori</a:t>
            </a:r>
            <a:r>
              <a:rPr lang="it-IT" dirty="0" smtClean="0"/>
              <a:t>.</a:t>
            </a:r>
          </a:p>
          <a:p>
            <a:pPr algn="just"/>
            <a:endParaRPr lang="it-IT" sz="1000" dirty="0"/>
          </a:p>
          <a:p>
            <a:pPr algn="just"/>
            <a:r>
              <a:rPr lang="it-IT" dirty="0" smtClean="0"/>
              <a:t>Unificato </a:t>
            </a:r>
            <a:r>
              <a:rPr lang="it-IT" b="1" dirty="0" smtClean="0">
                <a:solidFill>
                  <a:schemeClr val="accent6"/>
                </a:solidFill>
              </a:rPr>
              <a:t>per </a:t>
            </a:r>
            <a:r>
              <a:rPr lang="it-IT" b="1" dirty="0">
                <a:solidFill>
                  <a:schemeClr val="accent6"/>
                </a:solidFill>
              </a:rPr>
              <a:t>ogni settore e tipologia di lavoratore subordinato</a:t>
            </a:r>
            <a:r>
              <a:rPr lang="it-IT" dirty="0">
                <a:solidFill>
                  <a:schemeClr val="accent6"/>
                </a:solidFill>
              </a:rPr>
              <a:t> (e indipendente) </a:t>
            </a:r>
            <a:r>
              <a:rPr lang="it-IT" b="1" dirty="0">
                <a:solidFill>
                  <a:schemeClr val="accent6"/>
                </a:solidFill>
              </a:rPr>
              <a:t>il fronte delle aliquote contributive e delle prestazioni</a:t>
            </a:r>
            <a:r>
              <a:rPr lang="it-IT" dirty="0" smtClean="0"/>
              <a:t>. Tutti pagano la medesima  contribuzione e acquisiscono le medesime prestazioni, in particolare per le prestazioni (estese a ciascun lavoratore subordinato ) relative a: </a:t>
            </a:r>
          </a:p>
          <a:p>
            <a:pPr algn="just"/>
            <a:r>
              <a:rPr lang="it-IT" dirty="0" smtClean="0"/>
              <a:t>- Disoccupazione/Aspi</a:t>
            </a:r>
          </a:p>
          <a:p>
            <a:pPr algn="just">
              <a:buFontTx/>
              <a:buChar char="-"/>
            </a:pPr>
            <a:r>
              <a:rPr lang="it-IT" dirty="0" smtClean="0"/>
              <a:t> C. integrazione ordinaria (pubblica  &gt;&gt;&gt; no fondi bilaterali)</a:t>
            </a:r>
          </a:p>
          <a:p>
            <a:pPr algn="just">
              <a:buFontTx/>
              <a:buChar char="-"/>
            </a:pPr>
            <a:r>
              <a:rPr lang="it-IT" dirty="0" smtClean="0"/>
              <a:t> Malattia e maternità.</a:t>
            </a:r>
            <a:endParaRPr lang="it-IT" dirty="0"/>
          </a:p>
        </p:txBody>
      </p:sp>
    </p:spTree>
    <p:extLst>
      <p:ext uri="{BB962C8B-B14F-4D97-AF65-F5344CB8AC3E}">
        <p14:creationId xmlns:p14="http://schemas.microsoft.com/office/powerpoint/2010/main" val="13110197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14414" y="690557"/>
            <a:ext cx="6715172" cy="785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b="1" dirty="0" smtClean="0"/>
              <a:t>RIDUZIONE ALIQUOTE CONTRIBUTIVE</a:t>
            </a:r>
            <a:endParaRPr lang="it-IT" dirty="0"/>
          </a:p>
        </p:txBody>
      </p:sp>
      <p:sp>
        <p:nvSpPr>
          <p:cNvPr id="3" name="Rettangolo 2"/>
          <p:cNvSpPr/>
          <p:nvPr/>
        </p:nvSpPr>
        <p:spPr>
          <a:xfrm>
            <a:off x="1000100" y="1866892"/>
            <a:ext cx="7143800" cy="1143008"/>
          </a:xfrm>
          <a:prstGeom prst="rect">
            <a:avLst/>
          </a:prstGeom>
          <a:noFill/>
          <a:effectLst>
            <a:glow rad="63500">
              <a:schemeClr val="accent6">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it-IT" sz="1600" b="1" dirty="0">
                <a:solidFill>
                  <a:schemeClr val="tx1"/>
                </a:solidFill>
              </a:rPr>
              <a:t>Bilateralità</a:t>
            </a:r>
            <a:r>
              <a:rPr lang="it-IT" sz="1600" dirty="0">
                <a:solidFill>
                  <a:schemeClr val="tx1"/>
                </a:solidFill>
              </a:rPr>
              <a:t>: senza costo aggiuntivo del lavoro (ovvero nell’ambito della riduzione contributiva generale), stabilire un coefficiente unico per tutti i datori </a:t>
            </a:r>
            <a:r>
              <a:rPr lang="it-IT" sz="1600" dirty="0" smtClean="0">
                <a:solidFill>
                  <a:schemeClr val="tx1"/>
                </a:solidFill>
              </a:rPr>
              <a:t>(come </a:t>
            </a:r>
            <a:r>
              <a:rPr lang="it-IT" sz="1600" dirty="0">
                <a:solidFill>
                  <a:schemeClr val="tx1"/>
                </a:solidFill>
              </a:rPr>
              <a:t>avviene oggi per lo  0,30 % pro formazione) da versare ad Inps obbligatoriamente per tutti ( si propone l’aliquota dello 0,15 %).</a:t>
            </a:r>
          </a:p>
        </p:txBody>
      </p:sp>
      <p:sp>
        <p:nvSpPr>
          <p:cNvPr id="4" name="CasellaDiTesto 3"/>
          <p:cNvSpPr txBox="1"/>
          <p:nvPr/>
        </p:nvSpPr>
        <p:spPr>
          <a:xfrm>
            <a:off x="500034" y="3266658"/>
            <a:ext cx="8143932" cy="2800767"/>
          </a:xfrm>
          <a:prstGeom prst="rect">
            <a:avLst/>
          </a:prstGeom>
          <a:noFill/>
        </p:spPr>
        <p:txBody>
          <a:bodyPr wrap="square" rtlCol="0">
            <a:spAutoFit/>
          </a:bodyPr>
          <a:lstStyle/>
          <a:p>
            <a:pPr algn="just"/>
            <a:r>
              <a:rPr lang="it-IT" sz="1600" dirty="0"/>
              <a:t>Siamo infine a segnalare la necessità di una</a:t>
            </a:r>
            <a:r>
              <a:rPr lang="it-IT" sz="1600" b="1" dirty="0"/>
              <a:t> profonda revisione del sistema della Cassa Edile, </a:t>
            </a:r>
            <a:r>
              <a:rPr lang="it-IT" sz="1600" dirty="0"/>
              <a:t>sui cui segnaliamo </a:t>
            </a:r>
            <a:r>
              <a:rPr lang="it-IT" sz="1600" b="1" dirty="0"/>
              <a:t>due idee:</a:t>
            </a:r>
            <a:endParaRPr lang="it-IT" sz="1600" dirty="0"/>
          </a:p>
          <a:p>
            <a:pPr algn="just"/>
            <a:r>
              <a:rPr lang="it-IT" sz="1600" b="1" dirty="0"/>
              <a:t>- </a:t>
            </a:r>
            <a:r>
              <a:rPr lang="it-IT" sz="1600" b="1" dirty="0" smtClean="0"/>
              <a:t>  </a:t>
            </a:r>
            <a:r>
              <a:rPr lang="it-IT" sz="1600" dirty="0" smtClean="0"/>
              <a:t>possibilità </a:t>
            </a:r>
            <a:r>
              <a:rPr lang="it-IT" sz="1600" dirty="0"/>
              <a:t>di “scorporo” della parte bilaterale pura da quella retributiva, con opzione per l’azienda – senza alcun inconveniente di sorta - di assolvere direttamente al pagamento di ferie, permessi  e tredicesima mensilità ed altri istituti retributivi;</a:t>
            </a:r>
          </a:p>
          <a:p>
            <a:pPr algn="just"/>
            <a:r>
              <a:rPr lang="it-IT" sz="1600" b="1" dirty="0"/>
              <a:t>-  </a:t>
            </a:r>
            <a:r>
              <a:rPr lang="it-IT" sz="1600" b="1" u="sng" dirty="0"/>
              <a:t>accorpamento a livello nazionale delle C. Edili</a:t>
            </a:r>
            <a:r>
              <a:rPr lang="it-IT" sz="1600" b="1" dirty="0"/>
              <a:t>, con possibilità di assolvere tutta la contribuzione su unica posizione di pertinenza dell’azienda (sede) e ripartizione delle contribuzioni fra le varie entità provinciali; </a:t>
            </a:r>
            <a:r>
              <a:rPr lang="it-IT" sz="1600" dirty="0"/>
              <a:t>ciò significa </a:t>
            </a:r>
            <a:r>
              <a:rPr lang="it-IT" sz="1600" b="1" dirty="0"/>
              <a:t>anche uniformità di criteri gestionali</a:t>
            </a:r>
            <a:r>
              <a:rPr lang="it-IT" sz="1600" dirty="0"/>
              <a:t> </a:t>
            </a:r>
            <a:r>
              <a:rPr lang="it-IT" sz="1600" dirty="0" err="1"/>
              <a:t>nonchè</a:t>
            </a:r>
            <a:r>
              <a:rPr lang="it-IT" sz="1600" dirty="0"/>
              <a:t> soggezione, per le attività di spiccato  contenuto pubblicistico (ad es. emissione di </a:t>
            </a:r>
            <a:r>
              <a:rPr lang="it-IT" sz="1600" dirty="0" err="1"/>
              <a:t>Durc</a:t>
            </a:r>
            <a:r>
              <a:rPr lang="it-IT" sz="1600" dirty="0"/>
              <a:t>, attività di accertamento) alle regole di uniformità e trasparenza stabilite dal Ministero del Lavoro (o di concerto con esso).</a:t>
            </a:r>
          </a:p>
        </p:txBody>
      </p:sp>
    </p:spTree>
    <p:extLst>
      <p:ext uri="{BB962C8B-B14F-4D97-AF65-F5344CB8AC3E}">
        <p14:creationId xmlns:p14="http://schemas.microsoft.com/office/powerpoint/2010/main" val="13110197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781050"/>
            <a:ext cx="6643734" cy="714380"/>
          </a:xfrm>
          <a:prstGeom prst="rect">
            <a:avLst/>
          </a:prstGeom>
          <a:solidFill>
            <a:srgbClr val="FF8C1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schemeClr val="bg1"/>
                </a:solidFill>
              </a:rPr>
              <a:t>PRESTAZIONI PREVIDENZIALI</a:t>
            </a:r>
          </a:p>
          <a:p>
            <a:pPr algn="ctr"/>
            <a:r>
              <a:rPr lang="it-IT" sz="1600" b="1" dirty="0" smtClean="0">
                <a:solidFill>
                  <a:schemeClr val="bg1"/>
                </a:solidFill>
              </a:rPr>
              <a:t>Standardizzazione uniforme su tutte le categorie</a:t>
            </a:r>
            <a:endParaRPr lang="it-IT" sz="1600" b="1" dirty="0">
              <a:solidFill>
                <a:schemeClr val="bg1"/>
              </a:solidFill>
            </a:endParaRPr>
          </a:p>
        </p:txBody>
      </p:sp>
      <p:sp>
        <p:nvSpPr>
          <p:cNvPr id="3" name="Rettangolo 2"/>
          <p:cNvSpPr/>
          <p:nvPr/>
        </p:nvSpPr>
        <p:spPr>
          <a:xfrm>
            <a:off x="1357290" y="2065072"/>
            <a:ext cx="6500858" cy="785818"/>
          </a:xfrm>
          <a:prstGeom prst="rect">
            <a:avLst/>
          </a:prstGeom>
          <a:noFill/>
          <a:effectLst>
            <a:glow rad="101600">
              <a:schemeClr val="accent6">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400" dirty="0" smtClean="0">
                <a:solidFill>
                  <a:schemeClr val="bg1"/>
                </a:solidFill>
              </a:rPr>
              <a:t>Estensione per legge delle prestazioni  e del Finanziamento per  DISOCCUPAZIONE, MALATTIA,INFORTUNIO SUL LAVORO, CONGEDI PARENTALI, CASSA INTEGRAZIONE GUADAGNI (</a:t>
            </a:r>
            <a:r>
              <a:rPr lang="it-IT" sz="1400" dirty="0" err="1" smtClean="0">
                <a:solidFill>
                  <a:schemeClr val="bg1"/>
                </a:solidFill>
              </a:rPr>
              <a:t>cigo</a:t>
            </a:r>
            <a:r>
              <a:rPr lang="it-IT" sz="1400" dirty="0" smtClean="0">
                <a:solidFill>
                  <a:schemeClr val="bg1"/>
                </a:solidFill>
              </a:rPr>
              <a:t> e </a:t>
            </a:r>
            <a:r>
              <a:rPr lang="it-IT" sz="1400" dirty="0" err="1" smtClean="0">
                <a:solidFill>
                  <a:schemeClr val="bg1"/>
                </a:solidFill>
              </a:rPr>
              <a:t>cigs</a:t>
            </a:r>
            <a:r>
              <a:rPr lang="it-IT" sz="1400" dirty="0" smtClean="0">
                <a:solidFill>
                  <a:schemeClr val="bg1"/>
                </a:solidFill>
              </a:rPr>
              <a:t>)</a:t>
            </a:r>
            <a:endParaRPr lang="it-IT" sz="1400" dirty="0">
              <a:solidFill>
                <a:schemeClr val="bg1"/>
              </a:solidFill>
            </a:endParaRPr>
          </a:p>
        </p:txBody>
      </p:sp>
      <p:sp>
        <p:nvSpPr>
          <p:cNvPr id="4" name="Rettangolo 3"/>
          <p:cNvSpPr/>
          <p:nvPr/>
        </p:nvSpPr>
        <p:spPr>
          <a:xfrm>
            <a:off x="500034" y="3378101"/>
            <a:ext cx="8143932" cy="3046988"/>
          </a:xfrm>
          <a:prstGeom prst="rect">
            <a:avLst/>
          </a:prstGeom>
        </p:spPr>
        <p:txBody>
          <a:bodyPr wrap="square">
            <a:spAutoFit/>
          </a:bodyPr>
          <a:lstStyle/>
          <a:p>
            <a:pPr algn="just"/>
            <a:r>
              <a:rPr lang="it-IT" sz="1600" dirty="0">
                <a:solidFill>
                  <a:schemeClr val="bg1"/>
                </a:solidFill>
              </a:rPr>
              <a:t>L’</a:t>
            </a:r>
            <a:r>
              <a:rPr lang="it-IT" sz="1600" b="1" dirty="0">
                <a:solidFill>
                  <a:schemeClr val="bg1"/>
                </a:solidFill>
              </a:rPr>
              <a:t>Aspi </a:t>
            </a:r>
            <a:r>
              <a:rPr lang="it-IT" sz="1600" dirty="0">
                <a:solidFill>
                  <a:schemeClr val="bg1"/>
                </a:solidFill>
              </a:rPr>
              <a:t>è estesa a tutti con i requisiti previsti e concessa per un periodo massimo di 12 o 18 mesi se il lavoratore ha meno o più di 55 anni.</a:t>
            </a:r>
          </a:p>
          <a:p>
            <a:pPr algn="just"/>
            <a:endParaRPr lang="it-IT" sz="1600" dirty="0" smtClean="0">
              <a:solidFill>
                <a:schemeClr val="bg1"/>
              </a:solidFill>
            </a:endParaRPr>
          </a:p>
          <a:p>
            <a:pPr algn="just"/>
            <a:r>
              <a:rPr lang="it-IT" sz="1600" dirty="0" smtClean="0">
                <a:solidFill>
                  <a:schemeClr val="bg1"/>
                </a:solidFill>
              </a:rPr>
              <a:t>L’indennità </a:t>
            </a:r>
            <a:r>
              <a:rPr lang="it-IT" sz="1600" dirty="0">
                <a:solidFill>
                  <a:schemeClr val="bg1"/>
                </a:solidFill>
              </a:rPr>
              <a:t>di </a:t>
            </a:r>
            <a:r>
              <a:rPr lang="it-IT" sz="1600" b="1" dirty="0">
                <a:solidFill>
                  <a:schemeClr val="bg1"/>
                </a:solidFill>
              </a:rPr>
              <a:t>malattia </a:t>
            </a:r>
            <a:r>
              <a:rPr lang="it-IT" sz="1600" dirty="0">
                <a:solidFill>
                  <a:schemeClr val="bg1"/>
                </a:solidFill>
              </a:rPr>
              <a:t>è corrisposta per un massimo di 180 giorni per tutti i lavoratori, compresi i dirigenti .</a:t>
            </a:r>
          </a:p>
          <a:p>
            <a:pPr algn="just"/>
            <a:r>
              <a:rPr lang="it-IT" sz="1600" dirty="0">
                <a:solidFill>
                  <a:schemeClr val="bg1"/>
                </a:solidFill>
              </a:rPr>
              <a:t>Possibilità di estendere il periodo di astensione con conservazione del posto attraverso accordi collettivi aziendali. </a:t>
            </a:r>
          </a:p>
          <a:p>
            <a:pPr algn="just"/>
            <a:r>
              <a:rPr lang="it-IT" sz="1600" dirty="0">
                <a:solidFill>
                  <a:schemeClr val="bg1"/>
                </a:solidFill>
              </a:rPr>
              <a:t>I tre giorni di carenza sono pagati per tutti  solo per i primi 6 giorni in un anno. </a:t>
            </a:r>
          </a:p>
          <a:p>
            <a:pPr algn="just"/>
            <a:r>
              <a:rPr lang="it-IT" sz="1600" dirty="0">
                <a:solidFill>
                  <a:schemeClr val="bg1"/>
                </a:solidFill>
              </a:rPr>
              <a:t>L’integrazione del datore di lavoro arriva fino al 100% della retribuzione netta per un massimo di 180 giorni. </a:t>
            </a:r>
          </a:p>
          <a:p>
            <a:pPr algn="just"/>
            <a:r>
              <a:rPr lang="it-IT" sz="1600" dirty="0">
                <a:solidFill>
                  <a:schemeClr val="bg1"/>
                </a:solidFill>
              </a:rPr>
              <a:t>Il periodo di conservazione del posto è di 6 mesi massimi nell’arco dei 12 mesi precedenti, tranne per lavoratori affetti da patologie oncologiche (o altre gravi definite per legge</a:t>
            </a:r>
            <a:r>
              <a:rPr lang="it-IT" sz="1600" dirty="0" smtClean="0">
                <a:solidFill>
                  <a:schemeClr val="bg1"/>
                </a:solidFill>
              </a:rPr>
              <a:t>).</a:t>
            </a:r>
            <a:endParaRPr lang="it-IT" sz="1600" dirty="0">
              <a:solidFill>
                <a:schemeClr val="bg1"/>
              </a:solidFill>
            </a:endParaRPr>
          </a:p>
        </p:txBody>
      </p:sp>
    </p:spTree>
    <p:extLst>
      <p:ext uri="{BB962C8B-B14F-4D97-AF65-F5344CB8AC3E}">
        <p14:creationId xmlns:p14="http://schemas.microsoft.com/office/powerpoint/2010/main" val="231249666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4348" y="1724025"/>
            <a:ext cx="7715304" cy="2585323"/>
          </a:xfrm>
          <a:prstGeom prst="rect">
            <a:avLst/>
          </a:prstGeom>
        </p:spPr>
        <p:txBody>
          <a:bodyPr wrap="square">
            <a:spAutoFit/>
          </a:bodyPr>
          <a:lstStyle/>
          <a:p>
            <a:pPr algn="just"/>
            <a:r>
              <a:rPr lang="it-IT" dirty="0">
                <a:solidFill>
                  <a:schemeClr val="bg1"/>
                </a:solidFill>
              </a:rPr>
              <a:t> </a:t>
            </a:r>
          </a:p>
          <a:p>
            <a:pPr algn="just"/>
            <a:endParaRPr lang="it-IT" b="1" dirty="0" smtClean="0">
              <a:solidFill>
                <a:schemeClr val="bg1"/>
              </a:solidFill>
            </a:endParaRPr>
          </a:p>
          <a:p>
            <a:pPr algn="just"/>
            <a:r>
              <a:rPr lang="it-IT" b="1" dirty="0" smtClean="0">
                <a:solidFill>
                  <a:schemeClr val="bg1"/>
                </a:solidFill>
              </a:rPr>
              <a:t>Cassa </a:t>
            </a:r>
            <a:r>
              <a:rPr lang="it-IT" b="1" dirty="0">
                <a:solidFill>
                  <a:schemeClr val="bg1"/>
                </a:solidFill>
              </a:rPr>
              <a:t>Integrazione guadagni ordinaria</a:t>
            </a:r>
            <a:r>
              <a:rPr lang="it-IT" dirty="0">
                <a:solidFill>
                  <a:schemeClr val="bg1"/>
                </a:solidFill>
              </a:rPr>
              <a:t>.  Finanziamento alla gestione esteso a tutti i settori con accesso alle condizioni previste. Possibilità di integrazioni tramite i fondi bilaterali ma il finanziamento deve avvenire con un’aliquota unica da versare ad Inps come avviene per i fondi della formazione professionale.</a:t>
            </a:r>
          </a:p>
          <a:p>
            <a:pPr algn="just"/>
            <a:r>
              <a:rPr lang="it-IT" dirty="0">
                <a:solidFill>
                  <a:schemeClr val="bg1"/>
                </a:solidFill>
              </a:rPr>
              <a:t> </a:t>
            </a:r>
          </a:p>
          <a:p>
            <a:pPr algn="just"/>
            <a:r>
              <a:rPr lang="it-IT" b="1" dirty="0">
                <a:solidFill>
                  <a:schemeClr val="bg1"/>
                </a:solidFill>
              </a:rPr>
              <a:t>CIG </a:t>
            </a:r>
            <a:r>
              <a:rPr lang="it-IT" b="1" dirty="0" err="1">
                <a:solidFill>
                  <a:schemeClr val="bg1"/>
                </a:solidFill>
              </a:rPr>
              <a:t>Staordinaria</a:t>
            </a:r>
            <a:r>
              <a:rPr lang="it-IT" dirty="0">
                <a:solidFill>
                  <a:schemeClr val="bg1"/>
                </a:solidFill>
              </a:rPr>
              <a:t>, regole attuali; prevista solo per datori di lavoro non piccoli imprenditori.</a:t>
            </a:r>
          </a:p>
        </p:txBody>
      </p:sp>
    </p:spTree>
    <p:extLst>
      <p:ext uri="{BB962C8B-B14F-4D97-AF65-F5344CB8AC3E}">
        <p14:creationId xmlns:p14="http://schemas.microsoft.com/office/powerpoint/2010/main" val="23124966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1472" y="500041"/>
            <a:ext cx="7858180" cy="5834083"/>
          </a:xfrm>
          <a:prstGeom prst="rect">
            <a:avLst/>
          </a:prstGeom>
          <a:ln>
            <a:solidFill>
              <a:srgbClr val="E57E23"/>
            </a:solidFill>
          </a:ln>
          <a:effectLst/>
          <a:scene3d>
            <a:camera prst="orthographicFront">
              <a:rot lat="0" lon="0" rev="0"/>
            </a:camera>
            <a:lightRig rig="chilly" dir="t">
              <a:rot lat="0" lon="0" rev="18480000"/>
            </a:lightRig>
          </a:scene3d>
          <a:sp3d prstMaterial="clear">
            <a:bevelT h="63500" prst="artDeco"/>
          </a:sp3d>
        </p:spPr>
        <p:style>
          <a:lnRef idx="2">
            <a:schemeClr val="accent6"/>
          </a:lnRef>
          <a:fillRef idx="1">
            <a:schemeClr val="lt1"/>
          </a:fillRef>
          <a:effectRef idx="0">
            <a:schemeClr val="accent6"/>
          </a:effectRef>
          <a:fontRef idx="minor">
            <a:schemeClr val="dk1"/>
          </a:fontRef>
        </p:style>
        <p:txBody>
          <a:bodyPr rtlCol="0" anchor="ctr"/>
          <a:lstStyle/>
          <a:p>
            <a:pPr lvl="1" indent="-457200" algn="just"/>
            <a:endParaRPr lang="it-IT" sz="1600" dirty="0" smtClean="0"/>
          </a:p>
          <a:p>
            <a:pPr lvl="1" indent="-457200" algn="just"/>
            <a:endParaRPr lang="it-IT" sz="1600" dirty="0" smtClean="0"/>
          </a:p>
          <a:p>
            <a:pPr lvl="1" indent="-457200" algn="just"/>
            <a:r>
              <a:rPr lang="it-IT" sz="1600" dirty="0" smtClean="0"/>
              <a:t>Le </a:t>
            </a:r>
            <a:r>
              <a:rPr lang="it-IT" sz="1600" dirty="0"/>
              <a:t>tipologie contrattuali – base che proponiamo sono solo </a:t>
            </a:r>
            <a:r>
              <a:rPr lang="it-IT" sz="1600" u="sng" dirty="0" smtClean="0"/>
              <a:t>cinque (tempo pieno, tempo parziale, lavoro ripartito e condiviso, intermittente, apprendistato).</a:t>
            </a:r>
          </a:p>
          <a:p>
            <a:pPr lvl="1" indent="-457200" algn="just"/>
            <a:endParaRPr lang="it-IT" sz="1600" dirty="0"/>
          </a:p>
          <a:p>
            <a:pPr lvl="1" indent="-457200" algn="just"/>
            <a:r>
              <a:rPr lang="it-IT" sz="1600" dirty="0"/>
              <a:t>Caratteristica generale:  tutti i contratti devono avere la forma scritta, ma solo </a:t>
            </a:r>
            <a:r>
              <a:rPr lang="it-IT" sz="1600" i="1" dirty="0"/>
              <a:t>ad </a:t>
            </a:r>
            <a:r>
              <a:rPr lang="it-IT" sz="1600" i="1" dirty="0" err="1"/>
              <a:t>probationem</a:t>
            </a:r>
            <a:r>
              <a:rPr lang="it-IT" sz="1600" dirty="0"/>
              <a:t> Continua in ogni caso, come meglio poi specificato, l’obbligo di comunicazione delle condizioni di lavoro stabilite dal </a:t>
            </a:r>
            <a:r>
              <a:rPr lang="it-IT" sz="1600" dirty="0" err="1"/>
              <a:t>Dlgs</a:t>
            </a:r>
            <a:r>
              <a:rPr lang="it-IT" sz="1600" dirty="0"/>
              <a:t> 187/2002 entro cinque giorni dall’assunzione. </a:t>
            </a:r>
            <a:endParaRPr lang="it-IT" sz="1600" dirty="0" smtClean="0"/>
          </a:p>
          <a:p>
            <a:pPr lvl="1" indent="-457200" algn="just"/>
            <a:endParaRPr lang="it-IT" sz="1600" dirty="0"/>
          </a:p>
          <a:p>
            <a:pPr lvl="1" indent="-457200" algn="just"/>
            <a:r>
              <a:rPr lang="it-IT" sz="1600" dirty="0"/>
              <a:t>Il contratto a tempo indeterminato resta  il contratto standard di riferimento tra i contratti di lavoro subordinato, come nella definizione </a:t>
            </a:r>
            <a:r>
              <a:rPr lang="it-IT" sz="1600" dirty="0" smtClean="0"/>
              <a:t>attuale.</a:t>
            </a:r>
            <a:endParaRPr lang="it-IT" sz="1600" dirty="0"/>
          </a:p>
        </p:txBody>
      </p:sp>
      <p:sp>
        <p:nvSpPr>
          <p:cNvPr id="3" name="Rettangolo 2"/>
          <p:cNvSpPr/>
          <p:nvPr/>
        </p:nvSpPr>
        <p:spPr>
          <a:xfrm>
            <a:off x="1142976" y="1263813"/>
            <a:ext cx="6715172" cy="478021"/>
          </a:xfrm>
          <a:prstGeom prst="rect">
            <a:avLst/>
          </a:prstGeom>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it-IT" sz="1600" b="1" dirty="0" smtClean="0">
                <a:solidFill>
                  <a:schemeClr val="tx1"/>
                </a:solidFill>
              </a:rPr>
              <a:t>LAVORO SUBORDINATO: REGOLE E TIPOLOGIE CONTRATTUALI </a:t>
            </a:r>
          </a:p>
        </p:txBody>
      </p:sp>
    </p:spTree>
    <p:extLst>
      <p:ext uri="{BB962C8B-B14F-4D97-AF65-F5344CB8AC3E}">
        <p14:creationId xmlns:p14="http://schemas.microsoft.com/office/powerpoint/2010/main" val="71706293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7158" y="1808143"/>
            <a:ext cx="8429684" cy="954107"/>
          </a:xfrm>
          <a:prstGeom prst="rect">
            <a:avLst/>
          </a:prstGeom>
        </p:spPr>
        <p:txBody>
          <a:bodyPr wrap="square">
            <a:spAutoFit/>
          </a:bodyPr>
          <a:lstStyle/>
          <a:p>
            <a:pPr algn="just"/>
            <a:r>
              <a:rPr lang="it-IT" sz="1400" dirty="0">
                <a:solidFill>
                  <a:schemeClr val="bg1"/>
                </a:solidFill>
              </a:rPr>
              <a:t>Il periodo di prova , nel quale c’è la libera </a:t>
            </a:r>
            <a:r>
              <a:rPr lang="it-IT" sz="1400" dirty="0" err="1">
                <a:solidFill>
                  <a:schemeClr val="bg1"/>
                </a:solidFill>
              </a:rPr>
              <a:t>recedibilità</a:t>
            </a:r>
            <a:r>
              <a:rPr lang="it-IT" sz="1400" dirty="0">
                <a:solidFill>
                  <a:schemeClr val="bg1"/>
                </a:solidFill>
              </a:rPr>
              <a:t> senza ulteriori obblighi, viene stabilito per legge uguale per tutti a secondo della qualifica del lavoratore con una modifica al codice civile, senza alcun rimando alla contrattazione collettiva. (art. 2096). L’obbiettivo è di stabilire una regola universale di riferimento per tutti i rapporti di lavoro subordinato. </a:t>
            </a:r>
          </a:p>
        </p:txBody>
      </p:sp>
      <p:sp>
        <p:nvSpPr>
          <p:cNvPr id="3" name="Rettangolo 2"/>
          <p:cNvSpPr/>
          <p:nvPr/>
        </p:nvSpPr>
        <p:spPr>
          <a:xfrm>
            <a:off x="857224" y="3190856"/>
            <a:ext cx="7500990" cy="2714644"/>
          </a:xfrm>
          <a:prstGeom prst="rect">
            <a:avLst/>
          </a:prstGeom>
          <a:noFill/>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buFont typeface="Arial" pitchFamily="34" charset="0"/>
              <a:buChar char="•"/>
            </a:pPr>
            <a:r>
              <a:rPr lang="it-IT" sz="1600" i="1" dirty="0">
                <a:solidFill>
                  <a:schemeClr val="bg1"/>
                </a:solidFill>
              </a:rPr>
              <a:t>L’assunzione del lavoratore avviene attraverso un periodo di prova stabilito nelle seguente misure a secondo delle qualifiche professionali : Operai 3 mesi,  Impiegati 6 mesi; Quadri 9 mesi;  dirigenti 12 </a:t>
            </a:r>
            <a:r>
              <a:rPr lang="it-IT" sz="1600" i="1" dirty="0" smtClean="0">
                <a:solidFill>
                  <a:schemeClr val="bg1"/>
                </a:solidFill>
              </a:rPr>
              <a:t>mesi.</a:t>
            </a:r>
            <a:endParaRPr lang="it-IT" sz="1600" dirty="0">
              <a:solidFill>
                <a:schemeClr val="bg1"/>
              </a:solidFill>
            </a:endParaRPr>
          </a:p>
          <a:p>
            <a:pPr algn="just"/>
            <a:r>
              <a:rPr lang="it-IT" sz="1600" i="1" dirty="0">
                <a:solidFill>
                  <a:schemeClr val="bg1"/>
                </a:solidFill>
              </a:rPr>
              <a:t>Tranne per i dirigenti il periodo di prova è considerato di effettivo con sospensione in caso di assenze di qualsiasi genere</a:t>
            </a:r>
            <a:endParaRPr lang="it-IT" sz="1600" dirty="0">
              <a:solidFill>
                <a:schemeClr val="bg1"/>
              </a:solidFill>
            </a:endParaRPr>
          </a:p>
          <a:p>
            <a:pPr algn="just">
              <a:buFont typeface="Arial" pitchFamily="34" charset="0"/>
              <a:buChar char="•"/>
            </a:pPr>
            <a:r>
              <a:rPr lang="it-IT" sz="1600" i="1" dirty="0">
                <a:solidFill>
                  <a:schemeClr val="bg1"/>
                </a:solidFill>
              </a:rPr>
              <a:t>Durante il periodo di prova ciascuna delle parti può recedere dal contratto senza obbligo di preavviso o di indennità. Il contratto di prova si applica automaticamente ad ogni rapporto di lavoro, senza onere di forma scritta.   La rinuncia o la riduzione del periodo di prova previsto dal presente articolo deve risultare da atto scritto, all’atto dell’assunzione, senza possibilità di alcuna proroga. L’anzianità aziendale decorre dal primo giorno di lavoro</a:t>
            </a:r>
            <a:r>
              <a:rPr lang="it-IT" sz="1600" dirty="0"/>
              <a:t>.</a:t>
            </a:r>
          </a:p>
        </p:txBody>
      </p:sp>
      <p:sp>
        <p:nvSpPr>
          <p:cNvPr id="4" name="Rettangolo 3"/>
          <p:cNvSpPr/>
          <p:nvPr/>
        </p:nvSpPr>
        <p:spPr>
          <a:xfrm>
            <a:off x="1142976" y="785794"/>
            <a:ext cx="6786610" cy="428628"/>
          </a:xfrm>
          <a:prstGeom prst="rect">
            <a:avLst/>
          </a:prstGeom>
          <a:noFill/>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it-IT" sz="1600" b="1" dirty="0" smtClean="0">
                <a:solidFill>
                  <a:schemeClr val="bg1"/>
                </a:solidFill>
              </a:rPr>
              <a:t>LAVORO SUBORDINATO: REGOLE E TIPOLOGIE CONTRATTUALI </a:t>
            </a:r>
          </a:p>
        </p:txBody>
      </p:sp>
    </p:spTree>
    <p:extLst>
      <p:ext uri="{BB962C8B-B14F-4D97-AF65-F5344CB8AC3E}">
        <p14:creationId xmlns:p14="http://schemas.microsoft.com/office/powerpoint/2010/main" val="231249666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42975" y="1052480"/>
            <a:ext cx="6781825" cy="428628"/>
          </a:xfrm>
          <a:prstGeom prst="rect">
            <a:avLst/>
          </a:prstGeom>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it-IT" sz="1600" b="1" dirty="0" smtClean="0">
                <a:solidFill>
                  <a:schemeClr val="tx1"/>
                </a:solidFill>
              </a:rPr>
              <a:t>LAVORO SUBORDINATO: REGOLE E TIPOLOGIE CONTRATTUALI </a:t>
            </a:r>
          </a:p>
        </p:txBody>
      </p:sp>
      <p:sp>
        <p:nvSpPr>
          <p:cNvPr id="3" name="Rettangolo 2"/>
          <p:cNvSpPr/>
          <p:nvPr/>
        </p:nvSpPr>
        <p:spPr>
          <a:xfrm>
            <a:off x="723900" y="2052612"/>
            <a:ext cx="7634314" cy="3643338"/>
          </a:xfrm>
          <a:prstGeom prst="rect">
            <a:avLst/>
          </a:prstGeom>
          <a:noFill/>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600" b="1" u="sng" dirty="0">
                <a:solidFill>
                  <a:schemeClr val="tx1"/>
                </a:solidFill>
              </a:rPr>
              <a:t>Disciplina dell’orario di lavoro</a:t>
            </a:r>
            <a:r>
              <a:rPr lang="it-IT" sz="1600" b="1" u="sng" dirty="0" smtClean="0">
                <a:solidFill>
                  <a:schemeClr val="tx1"/>
                </a:solidFill>
              </a:rPr>
              <a:t>.</a:t>
            </a:r>
          </a:p>
          <a:p>
            <a:pPr algn="just"/>
            <a:endParaRPr lang="it-IT" sz="1600" dirty="0">
              <a:solidFill>
                <a:schemeClr val="tx1"/>
              </a:solidFill>
            </a:endParaRPr>
          </a:p>
          <a:p>
            <a:pPr algn="just"/>
            <a:r>
              <a:rPr lang="it-IT" sz="1600" dirty="0" smtClean="0">
                <a:solidFill>
                  <a:schemeClr val="tx1"/>
                </a:solidFill>
              </a:rPr>
              <a:t>40 </a:t>
            </a:r>
            <a:r>
              <a:rPr lang="it-IT" sz="1600" dirty="0">
                <a:solidFill>
                  <a:schemeClr val="tx1"/>
                </a:solidFill>
              </a:rPr>
              <a:t>ore </a:t>
            </a:r>
            <a:r>
              <a:rPr lang="it-IT" sz="1600" i="1" dirty="0">
                <a:solidFill>
                  <a:schemeClr val="tx1"/>
                </a:solidFill>
              </a:rPr>
              <a:t>medie</a:t>
            </a:r>
            <a:r>
              <a:rPr lang="it-IT" sz="1600" dirty="0">
                <a:solidFill>
                  <a:schemeClr val="tx1"/>
                </a:solidFill>
              </a:rPr>
              <a:t> </a:t>
            </a:r>
            <a:r>
              <a:rPr lang="it-IT" sz="1600" dirty="0" smtClean="0">
                <a:solidFill>
                  <a:schemeClr val="tx1"/>
                </a:solidFill>
              </a:rPr>
              <a:t>settimanali.</a:t>
            </a:r>
          </a:p>
          <a:p>
            <a:pPr algn="just"/>
            <a:r>
              <a:rPr lang="it-IT" sz="1600" dirty="0" smtClean="0">
                <a:solidFill>
                  <a:schemeClr val="tx1"/>
                </a:solidFill>
              </a:rPr>
              <a:t>Viene </a:t>
            </a:r>
            <a:r>
              <a:rPr lang="it-IT" sz="1600" dirty="0">
                <a:solidFill>
                  <a:schemeClr val="tx1"/>
                </a:solidFill>
              </a:rPr>
              <a:t>disciplinato in maniera differente la possibilità dello </a:t>
            </a:r>
            <a:r>
              <a:rPr lang="it-IT" sz="1600" i="1" dirty="0" err="1">
                <a:solidFill>
                  <a:schemeClr val="tx1"/>
                </a:solidFill>
              </a:rPr>
              <a:t>ius</a:t>
            </a:r>
            <a:r>
              <a:rPr lang="it-IT" sz="1600" i="1" dirty="0">
                <a:solidFill>
                  <a:schemeClr val="tx1"/>
                </a:solidFill>
              </a:rPr>
              <a:t> </a:t>
            </a:r>
            <a:r>
              <a:rPr lang="it-IT" sz="1600" i="1" dirty="0" err="1">
                <a:solidFill>
                  <a:schemeClr val="tx1"/>
                </a:solidFill>
              </a:rPr>
              <a:t>variandi</a:t>
            </a:r>
            <a:r>
              <a:rPr lang="it-IT" sz="1600" dirty="0">
                <a:solidFill>
                  <a:schemeClr val="tx1"/>
                </a:solidFill>
              </a:rPr>
              <a:t> in tema di orario di lavoro: è possibile per il datore di lavoro modificare unilateralmente l’orario di lavoro a fronte di comprovate ragioni tecniche, organizzative e produttive</a:t>
            </a:r>
            <a:r>
              <a:rPr lang="it-IT" sz="1600" dirty="0" smtClean="0">
                <a:solidFill>
                  <a:schemeClr val="tx1"/>
                </a:solidFill>
              </a:rPr>
              <a:t>.</a:t>
            </a:r>
          </a:p>
          <a:p>
            <a:pPr algn="just"/>
            <a:endParaRPr lang="it-IT" sz="1600" dirty="0">
              <a:solidFill>
                <a:schemeClr val="tx1"/>
              </a:solidFill>
            </a:endParaRPr>
          </a:p>
          <a:p>
            <a:pPr algn="just"/>
            <a:r>
              <a:rPr lang="it-IT" sz="1600" dirty="0">
                <a:solidFill>
                  <a:schemeClr val="tx1"/>
                </a:solidFill>
              </a:rPr>
              <a:t>La modifica del contratto part </a:t>
            </a:r>
            <a:r>
              <a:rPr lang="it-IT" sz="1600" dirty="0" err="1">
                <a:solidFill>
                  <a:schemeClr val="tx1"/>
                </a:solidFill>
              </a:rPr>
              <a:t>time</a:t>
            </a:r>
            <a:r>
              <a:rPr lang="it-IT" sz="1600" dirty="0">
                <a:solidFill>
                  <a:schemeClr val="tx1"/>
                </a:solidFill>
              </a:rPr>
              <a:t> in costanza di rapporto deve avvenire con il consenso esplicito del lavoratore.</a:t>
            </a:r>
          </a:p>
          <a:p>
            <a:pPr algn="just"/>
            <a:r>
              <a:rPr lang="it-IT" sz="1600" dirty="0">
                <a:solidFill>
                  <a:schemeClr val="tx1"/>
                </a:solidFill>
              </a:rPr>
              <a:t>Abolizione di qualsiasi  previsione minima di stipulazione (orario, percentuali </a:t>
            </a:r>
            <a:r>
              <a:rPr lang="it-IT" sz="1600" dirty="0" err="1">
                <a:solidFill>
                  <a:schemeClr val="tx1"/>
                </a:solidFill>
              </a:rPr>
              <a:t>etc</a:t>
            </a:r>
            <a:r>
              <a:rPr lang="it-IT" sz="1600" dirty="0">
                <a:solidFill>
                  <a:schemeClr val="tx1"/>
                </a:solidFill>
              </a:rPr>
              <a:t> ) del contratto a tempo parziale nei contratti di lavoro a livello nazionale. </a:t>
            </a:r>
          </a:p>
          <a:p>
            <a:pPr algn="just"/>
            <a:r>
              <a:rPr lang="it-IT" sz="1600" dirty="0">
                <a:solidFill>
                  <a:schemeClr val="tx1"/>
                </a:solidFill>
              </a:rPr>
              <a:t>Possibilità di stipula di accordi aziendali  e/o regolamenti in deroga alla norme di legge attraverso la contrattazione collettiva o la certificazione del contratto presso le commissioni di certificazioni.</a:t>
            </a:r>
          </a:p>
        </p:txBody>
      </p:sp>
    </p:spTree>
    <p:extLst>
      <p:ext uri="{BB962C8B-B14F-4D97-AF65-F5344CB8AC3E}">
        <p14:creationId xmlns:p14="http://schemas.microsoft.com/office/powerpoint/2010/main" val="13110197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76326" y="971516"/>
            <a:ext cx="6786610" cy="428628"/>
          </a:xfrm>
          <a:prstGeom prst="rect">
            <a:avLst/>
          </a:prstGeom>
          <a:noFill/>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it-IT" sz="1600" b="1" dirty="0" smtClean="0">
                <a:solidFill>
                  <a:schemeClr val="tx1"/>
                </a:solidFill>
              </a:rPr>
              <a:t>LAVORO SUBORDINATO: REGOLE E TIPOLOGIE CONTRATTUALI </a:t>
            </a:r>
          </a:p>
        </p:txBody>
      </p:sp>
      <p:sp>
        <p:nvSpPr>
          <p:cNvPr id="3" name="Rettangolo 2"/>
          <p:cNvSpPr/>
          <p:nvPr/>
        </p:nvSpPr>
        <p:spPr>
          <a:xfrm>
            <a:off x="857224" y="1881159"/>
            <a:ext cx="7500990" cy="4071966"/>
          </a:xfrm>
          <a:prstGeom prst="rect">
            <a:avLst/>
          </a:prstGeom>
          <a:noFill/>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600" b="1" u="sng" dirty="0">
                <a:solidFill>
                  <a:schemeClr val="tx1"/>
                </a:solidFill>
              </a:rPr>
              <a:t>Job </a:t>
            </a:r>
            <a:r>
              <a:rPr lang="it-IT" sz="1600" b="1" u="sng" dirty="0" err="1">
                <a:solidFill>
                  <a:schemeClr val="tx1"/>
                </a:solidFill>
              </a:rPr>
              <a:t>Sharing</a:t>
            </a:r>
            <a:r>
              <a:rPr lang="it-IT" sz="1600" b="1" u="sng" dirty="0">
                <a:solidFill>
                  <a:schemeClr val="tx1"/>
                </a:solidFill>
              </a:rPr>
              <a:t> o lavoro ripartito. – lavoro </a:t>
            </a:r>
            <a:r>
              <a:rPr lang="it-IT" sz="1600" b="1" u="sng" dirty="0" smtClean="0">
                <a:solidFill>
                  <a:schemeClr val="tx1"/>
                </a:solidFill>
              </a:rPr>
              <a:t>condiviso</a:t>
            </a:r>
          </a:p>
          <a:p>
            <a:endParaRPr lang="it-IT" sz="1600" u="sng" dirty="0">
              <a:solidFill>
                <a:schemeClr val="tx1"/>
              </a:solidFill>
            </a:endParaRPr>
          </a:p>
          <a:p>
            <a:pPr algn="just"/>
            <a:r>
              <a:rPr lang="it-IT" sz="1600" dirty="0">
                <a:solidFill>
                  <a:schemeClr val="tx1"/>
                </a:solidFill>
              </a:rPr>
              <a:t>Possibilità di </a:t>
            </a:r>
            <a:r>
              <a:rPr lang="it-IT" sz="1600" dirty="0" err="1">
                <a:solidFill>
                  <a:schemeClr val="tx1"/>
                </a:solidFill>
              </a:rPr>
              <a:t>co-obbligare</a:t>
            </a:r>
            <a:r>
              <a:rPr lang="it-IT" sz="1600" dirty="0">
                <a:solidFill>
                  <a:schemeClr val="tx1"/>
                </a:solidFill>
              </a:rPr>
              <a:t> fino a  5  lavoratori per lo svolgimento della stessa mansione con un rapporto di un massimo di 50% dell’orario normale di lavoro per ogni unità aggiuntiva coobbligata oltre al seconda, fermo restando il limite massimo individuale di orario settimanale stabilito per legge. </a:t>
            </a:r>
            <a:endParaRPr lang="it-IT" sz="1600" dirty="0" smtClean="0">
              <a:solidFill>
                <a:schemeClr val="tx1"/>
              </a:solidFill>
            </a:endParaRPr>
          </a:p>
          <a:p>
            <a:pPr algn="just"/>
            <a:endParaRPr lang="it-IT" sz="1600" dirty="0" smtClean="0">
              <a:solidFill>
                <a:schemeClr val="tx1"/>
              </a:solidFill>
            </a:endParaRPr>
          </a:p>
          <a:p>
            <a:pPr algn="just"/>
            <a:r>
              <a:rPr lang="it-IT" sz="1600" dirty="0">
                <a:solidFill>
                  <a:schemeClr val="tx1"/>
                </a:solidFill>
              </a:rPr>
              <a:t>Con il </a:t>
            </a:r>
            <a:r>
              <a:rPr lang="it-IT" sz="1600" u="sng" dirty="0">
                <a:solidFill>
                  <a:schemeClr val="tx1"/>
                </a:solidFill>
              </a:rPr>
              <a:t>lavoro condiviso</a:t>
            </a:r>
            <a:r>
              <a:rPr lang="it-IT" sz="1600" dirty="0">
                <a:solidFill>
                  <a:schemeClr val="tx1"/>
                </a:solidFill>
              </a:rPr>
              <a:t> (nuova tipologia contrattuale) un solo lavoratore effettua una prestazione che più datori di lavoro si </a:t>
            </a:r>
            <a:r>
              <a:rPr lang="it-IT" sz="1600" dirty="0" err="1">
                <a:solidFill>
                  <a:schemeClr val="tx1"/>
                </a:solidFill>
              </a:rPr>
              <a:t>coobbligano</a:t>
            </a:r>
            <a:r>
              <a:rPr lang="it-IT" sz="1600" dirty="0">
                <a:solidFill>
                  <a:schemeClr val="tx1"/>
                </a:solidFill>
              </a:rPr>
              <a:t>  ricevere.</a:t>
            </a:r>
          </a:p>
          <a:p>
            <a:pPr algn="just"/>
            <a:r>
              <a:rPr lang="it-IT" sz="1600" dirty="0">
                <a:solidFill>
                  <a:schemeClr val="tx1"/>
                </a:solidFill>
              </a:rPr>
              <a:t>La gestione amministrativa e disciplinare viene demandata ad un solo datore di lavoro, che ne ribalterà i costi pro-quota agli altri utilizzatori e che individuerà  le norme di gestione comune del lavoratore.</a:t>
            </a:r>
          </a:p>
          <a:p>
            <a:pPr algn="just"/>
            <a:r>
              <a:rPr lang="it-IT" sz="1600" dirty="0">
                <a:solidFill>
                  <a:schemeClr val="tx1"/>
                </a:solidFill>
              </a:rPr>
              <a:t>Il contratto è possibile solo se  la prestazione del lavoratore di svolge, verso tutti i coobbligati, per la medesima mansione ed unitariamente riguardo al tempo ed allo spazio della prestazione, secondo le caratteristiche della stessa.</a:t>
            </a:r>
          </a:p>
        </p:txBody>
      </p:sp>
    </p:spTree>
    <p:extLst>
      <p:ext uri="{BB962C8B-B14F-4D97-AF65-F5344CB8AC3E}">
        <p14:creationId xmlns:p14="http://schemas.microsoft.com/office/powerpoint/2010/main" val="1311019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5" name="CasellaDiTesto 4"/>
          <p:cNvSpPr txBox="1"/>
          <p:nvPr/>
        </p:nvSpPr>
        <p:spPr>
          <a:xfrm>
            <a:off x="1928794" y="928670"/>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
        <p:nvSpPr>
          <p:cNvPr id="4" name="CasellaDiTesto 3"/>
          <p:cNvSpPr txBox="1"/>
          <p:nvPr/>
        </p:nvSpPr>
        <p:spPr>
          <a:xfrm>
            <a:off x="928662" y="2000240"/>
            <a:ext cx="7286676" cy="3970318"/>
          </a:xfrm>
          <a:prstGeom prst="rect">
            <a:avLst/>
          </a:prstGeom>
          <a:noFill/>
        </p:spPr>
        <p:txBody>
          <a:bodyPr wrap="square" rtlCol="0">
            <a:spAutoFit/>
          </a:bodyPr>
          <a:lstStyle/>
          <a:p>
            <a:pPr algn="just" defTabSz="914400">
              <a:buFont typeface="Wingdings" pitchFamily="2" charset="2"/>
              <a:buChar char="Ø"/>
            </a:pPr>
            <a:r>
              <a:rPr lang="it-IT" dirty="0" smtClean="0">
                <a:solidFill>
                  <a:prstClr val="black"/>
                </a:solidFill>
              </a:rPr>
              <a:t> Rivedere il regime delle sanzioni, tenendo conto dell’eventuale natura formale della violazione, favorendo l’immediata eliminazione degli effetti della condotta illecita, e valorizzando gli istituti di tipo premiale; </a:t>
            </a:r>
          </a:p>
          <a:p>
            <a:pPr algn="just" defTabSz="914400">
              <a:buFont typeface="Wingdings" pitchFamily="2" charset="2"/>
              <a:buChar char="Ø"/>
            </a:pPr>
            <a:endParaRPr lang="it-IT" dirty="0" smtClean="0">
              <a:solidFill>
                <a:prstClr val="black"/>
              </a:solidFill>
            </a:endParaRPr>
          </a:p>
          <a:p>
            <a:pPr algn="just" defTabSz="914400">
              <a:buFont typeface="Wingdings" pitchFamily="2" charset="2"/>
              <a:buChar char="Ø"/>
            </a:pPr>
            <a:r>
              <a:rPr lang="it-IT" dirty="0" smtClean="0">
                <a:solidFill>
                  <a:prstClr val="black"/>
                </a:solidFill>
              </a:rPr>
              <a:t> previsione di modalità semplificate per garantire data certa nonché autenticità della manifestazione di volontà del lavoratore in relazione alle dimissioni o alla risoluzione consensuale del lavoro tenuto conto della necessità di assicurare la certezza della cessazione del rapporto nel caso di comportamento concludente del lavoratore; </a:t>
            </a:r>
          </a:p>
          <a:p>
            <a:pPr algn="just" defTabSz="914400">
              <a:buFont typeface="Wingdings" pitchFamily="2" charset="2"/>
              <a:buChar char="Ø"/>
            </a:pPr>
            <a:endParaRPr lang="it-IT" dirty="0" smtClean="0">
              <a:solidFill>
                <a:prstClr val="black"/>
              </a:solidFill>
            </a:endParaRPr>
          </a:p>
          <a:p>
            <a:pPr algn="just" defTabSz="914400">
              <a:buFont typeface="Wingdings" pitchFamily="2" charset="2"/>
              <a:buChar char="Ø"/>
            </a:pPr>
            <a:r>
              <a:rPr lang="it-IT" dirty="0" smtClean="0">
                <a:solidFill>
                  <a:prstClr val="black"/>
                </a:solidFill>
              </a:rPr>
              <a:t> Rivedere gli adempimenti in materia di libretto formativo del cittadino.</a:t>
            </a:r>
            <a:endParaRPr lang="it-IT" dirty="0">
              <a:solidFill>
                <a:prstClr val="black"/>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5" name="CasellaDiTesto 4"/>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
        <p:nvSpPr>
          <p:cNvPr id="4" name="CasellaDiTesto 3"/>
          <p:cNvSpPr txBox="1"/>
          <p:nvPr/>
        </p:nvSpPr>
        <p:spPr>
          <a:xfrm>
            <a:off x="785786" y="1500174"/>
            <a:ext cx="7572428" cy="4524315"/>
          </a:xfrm>
          <a:prstGeom prst="rect">
            <a:avLst/>
          </a:prstGeom>
          <a:noFill/>
        </p:spPr>
        <p:txBody>
          <a:bodyPr wrap="square" rtlCol="0">
            <a:spAutoFit/>
          </a:bodyPr>
          <a:lstStyle/>
          <a:p>
            <a:pPr algn="just" defTabSz="914400"/>
            <a:r>
              <a:rPr lang="it-IT" b="1" dirty="0" smtClean="0">
                <a:solidFill>
                  <a:prstClr val="black"/>
                </a:solidFill>
              </a:rPr>
              <a:t>L'articolo 5 prevede una delega al Governo al fine di garantire adeguato sostegno alla genitorialità, attraverso misure volte a tutelare la maternità delle lavoratrici e favorire le opportunità di conciliazione per la genitorialità dei lavoratori, e dei tempi di vita e di lavoro.</a:t>
            </a:r>
          </a:p>
          <a:p>
            <a:pPr algn="just" defTabSz="914400"/>
            <a:endParaRPr lang="it-IT" dirty="0" smtClean="0">
              <a:solidFill>
                <a:prstClr val="black"/>
              </a:solidFill>
            </a:endParaRPr>
          </a:p>
          <a:p>
            <a:pPr algn="just" defTabSz="914400"/>
            <a:r>
              <a:rPr lang="it-IT" dirty="0" smtClean="0">
                <a:solidFill>
                  <a:prstClr val="black"/>
                </a:solidFill>
              </a:rPr>
              <a:t>A tal fine sono individuati i seguenti principi e criteri direttivi:</a:t>
            </a:r>
          </a:p>
          <a:p>
            <a:pPr algn="just" defTabSz="914400"/>
            <a:endParaRPr lang="it-IT" dirty="0" smtClean="0">
              <a:solidFill>
                <a:prstClr val="black"/>
              </a:solidFill>
            </a:endParaRPr>
          </a:p>
          <a:p>
            <a:pPr algn="just" defTabSz="914400">
              <a:buFont typeface="Wingdings" pitchFamily="2" charset="2"/>
              <a:buChar char="§"/>
            </a:pPr>
            <a:r>
              <a:rPr lang="it-IT" dirty="0" smtClean="0">
                <a:solidFill>
                  <a:prstClr val="black"/>
                </a:solidFill>
              </a:rPr>
              <a:t> Ricognizione delle categorie di lavoratrici beneficiarie dell'indennità di maternità, nella prospettiva di estendere tale prestazione a tutte le categorie di donne lavoratrici; </a:t>
            </a:r>
          </a:p>
          <a:p>
            <a:pPr algn="just" defTabSz="914400">
              <a:buFont typeface="Wingdings" pitchFamily="2" charset="2"/>
              <a:buChar char="§"/>
            </a:pPr>
            <a:endParaRPr lang="it-IT" dirty="0" smtClean="0">
              <a:solidFill>
                <a:prstClr val="black"/>
              </a:solidFill>
            </a:endParaRPr>
          </a:p>
          <a:p>
            <a:pPr algn="just" defTabSz="914400">
              <a:buFont typeface="Wingdings" pitchFamily="2" charset="2"/>
              <a:buChar char="§"/>
            </a:pPr>
            <a:r>
              <a:rPr lang="it-IT" dirty="0" smtClean="0">
                <a:solidFill>
                  <a:prstClr val="black"/>
                </a:solidFill>
              </a:rPr>
              <a:t> Garanzia, per le lavoratrici madri parasubordinate, del diritto alla prestazione assistenziale anche in caso di mancato versamento dei contributi da parte del datore di lavoro; </a:t>
            </a:r>
            <a:endParaRPr lang="it-IT" dirty="0">
              <a:solidFill>
                <a:prstClr val="black"/>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5" name="CasellaDiTesto 4"/>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
        <p:nvSpPr>
          <p:cNvPr id="4" name="CasellaDiTesto 3"/>
          <p:cNvSpPr txBox="1"/>
          <p:nvPr/>
        </p:nvSpPr>
        <p:spPr>
          <a:xfrm>
            <a:off x="785786" y="1500174"/>
            <a:ext cx="7572428" cy="4524315"/>
          </a:xfrm>
          <a:prstGeom prst="rect">
            <a:avLst/>
          </a:prstGeom>
          <a:noFill/>
        </p:spPr>
        <p:txBody>
          <a:bodyPr wrap="square" rtlCol="0">
            <a:spAutoFit/>
          </a:bodyPr>
          <a:lstStyle/>
          <a:p>
            <a:pPr algn="just" defTabSz="914400">
              <a:buFont typeface="Wingdings" pitchFamily="2" charset="2"/>
              <a:buChar char="§"/>
            </a:pPr>
            <a:r>
              <a:rPr lang="it-IT" dirty="0" smtClean="0">
                <a:solidFill>
                  <a:prstClr val="black"/>
                </a:solidFill>
              </a:rPr>
              <a:t> Introduzione del </a:t>
            </a:r>
            <a:r>
              <a:rPr lang="it-IT" dirty="0" err="1" smtClean="0">
                <a:solidFill>
                  <a:prstClr val="black"/>
                </a:solidFill>
              </a:rPr>
              <a:t>tax</a:t>
            </a:r>
            <a:r>
              <a:rPr lang="it-IT" dirty="0" smtClean="0">
                <a:solidFill>
                  <a:prstClr val="black"/>
                </a:solidFill>
              </a:rPr>
              <a:t> </a:t>
            </a:r>
            <a:r>
              <a:rPr lang="it-IT" dirty="0" err="1" smtClean="0">
                <a:solidFill>
                  <a:prstClr val="black"/>
                </a:solidFill>
              </a:rPr>
              <a:t>credit</a:t>
            </a:r>
            <a:r>
              <a:rPr lang="it-IT" dirty="0" smtClean="0">
                <a:solidFill>
                  <a:prstClr val="black"/>
                </a:solidFill>
              </a:rPr>
              <a:t>, quale incentivo al lavoro femminile, per le donne lavoratrici, anche autonome, con figli minori e che si trovino al di sotto di una determinata soglia di reddito familiare e armonizzazione con il regime attuale della detrazione per il coniuge a carico; </a:t>
            </a:r>
          </a:p>
          <a:p>
            <a:pPr algn="just" defTabSz="914400">
              <a:buFont typeface="Wingdings" pitchFamily="2" charset="2"/>
              <a:buChar char="§"/>
            </a:pPr>
            <a:endParaRPr lang="it-IT" dirty="0" smtClean="0">
              <a:solidFill>
                <a:prstClr val="black"/>
              </a:solidFill>
            </a:endParaRPr>
          </a:p>
          <a:p>
            <a:pPr algn="just" defTabSz="914400">
              <a:buFont typeface="Wingdings" pitchFamily="2" charset="2"/>
              <a:buChar char="§"/>
            </a:pPr>
            <a:r>
              <a:rPr lang="it-IT" dirty="0" smtClean="0">
                <a:solidFill>
                  <a:prstClr val="black"/>
                </a:solidFill>
              </a:rPr>
              <a:t> Incentivazione di accordi collettivi volti a favorire la flessibilità dell'orario lavorativo e dell'impiego di premi di produttività, al fine di favorire la conciliazione tra l'esercizio delle responsabilità genitoriali e dell'assistenza alle persone non autosufficienti, con l'attività lavorativa, anche attraverso il ricorso al telelavoro;</a:t>
            </a:r>
          </a:p>
          <a:p>
            <a:pPr algn="just" defTabSz="914400">
              <a:buFont typeface="Wingdings" pitchFamily="2" charset="2"/>
              <a:buChar char="§"/>
            </a:pPr>
            <a:endParaRPr lang="it-IT" dirty="0" smtClean="0">
              <a:solidFill>
                <a:prstClr val="black"/>
              </a:solidFill>
            </a:endParaRPr>
          </a:p>
          <a:p>
            <a:pPr algn="just" defTabSz="914400">
              <a:buFont typeface="Wingdings" pitchFamily="2" charset="2"/>
              <a:buChar char="§"/>
            </a:pPr>
            <a:r>
              <a:rPr lang="it-IT" dirty="0" smtClean="0">
                <a:solidFill>
                  <a:prstClr val="black"/>
                </a:solidFill>
              </a:rPr>
              <a:t> eventuale riconoscimento della possibilità di cessione fra lavoratori dipendenti dello stesso datore di lavoro di tutti o parte dei giorni di lavoro contrattualmente previsti in favore del lavoratore genitore che necessita di cure costanti;</a:t>
            </a:r>
            <a:endParaRPr lang="it-IT" dirty="0">
              <a:solidFill>
                <a:prstClr val="black"/>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5" name="CasellaDiTesto 4"/>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
        <p:nvSpPr>
          <p:cNvPr id="4" name="CasellaDiTesto 3"/>
          <p:cNvSpPr txBox="1"/>
          <p:nvPr/>
        </p:nvSpPr>
        <p:spPr>
          <a:xfrm>
            <a:off x="785786" y="1714488"/>
            <a:ext cx="7572428" cy="2862322"/>
          </a:xfrm>
          <a:prstGeom prst="rect">
            <a:avLst/>
          </a:prstGeom>
          <a:noFill/>
        </p:spPr>
        <p:txBody>
          <a:bodyPr wrap="square" rtlCol="0">
            <a:spAutoFit/>
          </a:bodyPr>
          <a:lstStyle/>
          <a:p>
            <a:pPr algn="just" defTabSz="914400"/>
            <a:endParaRPr lang="it-IT" dirty="0" smtClean="0">
              <a:solidFill>
                <a:prstClr val="black"/>
              </a:solidFill>
            </a:endParaRPr>
          </a:p>
          <a:p>
            <a:pPr algn="just" defTabSz="914400">
              <a:buFont typeface="Wingdings" pitchFamily="2" charset="2"/>
              <a:buChar char="§"/>
            </a:pPr>
            <a:endParaRPr lang="it-IT" dirty="0" smtClean="0">
              <a:solidFill>
                <a:prstClr val="black"/>
              </a:solidFill>
            </a:endParaRPr>
          </a:p>
          <a:p>
            <a:pPr algn="just" defTabSz="914400">
              <a:buFont typeface="Wingdings" pitchFamily="2" charset="2"/>
              <a:buChar char="§"/>
            </a:pPr>
            <a:r>
              <a:rPr lang="it-IT" dirty="0" smtClean="0">
                <a:solidFill>
                  <a:prstClr val="black"/>
                </a:solidFill>
              </a:rPr>
              <a:t> Estensione dei principi di delega di cui al medesimo articolo, in quanto compatibili e senza nuovi o maggiori oneri per la finanza pubblica, ai rapporti di lavoro alle dipendenze delle pubbliche amministrazioni, con riferimento al riconoscimento della possibilità di fruizione dei congedi parentali in modo frazionato e alle misure organizzative finalizzate al rafforzamento degli strumenti di conciliazione dei tempi di vita e di lavoro.</a:t>
            </a:r>
            <a:endParaRPr lang="it-IT" dirty="0">
              <a:solidFill>
                <a:prstClr val="black"/>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5" name="CasellaDiTesto 4"/>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
        <p:nvSpPr>
          <p:cNvPr id="4" name="CasellaDiTesto 3"/>
          <p:cNvSpPr txBox="1"/>
          <p:nvPr/>
        </p:nvSpPr>
        <p:spPr>
          <a:xfrm>
            <a:off x="857224" y="1214422"/>
            <a:ext cx="7429552" cy="5478423"/>
          </a:xfrm>
          <a:prstGeom prst="rect">
            <a:avLst/>
          </a:prstGeom>
          <a:noFill/>
        </p:spPr>
        <p:txBody>
          <a:bodyPr wrap="square" rtlCol="0">
            <a:spAutoFit/>
          </a:bodyPr>
          <a:lstStyle/>
          <a:p>
            <a:pPr algn="just" defTabSz="914400"/>
            <a:r>
              <a:rPr lang="it-IT" sz="2000" dirty="0" smtClean="0">
                <a:solidFill>
                  <a:prstClr val="black"/>
                </a:solidFill>
              </a:rPr>
              <a:t>L'articolo 6 reca disposizioni comuni volte a regolare le modalità di attuazione delle deleghe di cui agli articoli da 1 a 5. </a:t>
            </a:r>
          </a:p>
          <a:p>
            <a:pPr algn="just" defTabSz="914400"/>
            <a:endParaRPr lang="it-IT" sz="2000" dirty="0" smtClean="0">
              <a:solidFill>
                <a:prstClr val="black"/>
              </a:solidFill>
            </a:endParaRPr>
          </a:p>
          <a:p>
            <a:pPr algn="just" defTabSz="914400"/>
            <a:r>
              <a:rPr lang="it-IT" sz="2000" dirty="0" smtClean="0">
                <a:solidFill>
                  <a:prstClr val="black"/>
                </a:solidFill>
              </a:rPr>
              <a:t>In particolare viene previsto che dall'attuazione delle prescritte deleghe non devono derivare nuovi o maggiori oneri a carico della finanza pubblica, e a tal fine, per gli adempimenti dei decreti attuativi richiesti dalla presente delega, le amministrazioni competenti devono provvedere attraverso una diversa allocazione delle ordinarie risorse umane, finanziarie e strumentali allo stato in dotazione alle diverse amministrazioni. </a:t>
            </a:r>
          </a:p>
          <a:p>
            <a:pPr algn="just" defTabSz="914400"/>
            <a:endParaRPr lang="it-IT" dirty="0" smtClean="0">
              <a:solidFill>
                <a:prstClr val="black"/>
              </a:solidFill>
            </a:endParaRPr>
          </a:p>
          <a:p>
            <a:pPr algn="just" defTabSz="914400"/>
            <a:r>
              <a:rPr lang="it-IT" dirty="0" smtClean="0">
                <a:solidFill>
                  <a:prstClr val="black"/>
                </a:solidFill>
              </a:rPr>
              <a:t>Prevede infine che, entro dodici mesi dalla data di entrata in vigore dei decreti, il Governo possa adottare disposizioni integrative e correttive dei decreti medesimi, tenuto conto delle evidenze attuative nel frattempo evidenziatesi.</a:t>
            </a:r>
          </a:p>
          <a:p>
            <a:pPr algn="just" defTabSz="914400"/>
            <a:endParaRPr lang="it-IT" sz="2000" dirty="0" smtClean="0">
              <a:solidFill>
                <a:prstClr val="black"/>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4" name="CasellaDiTesto 3"/>
          <p:cNvSpPr txBox="1"/>
          <p:nvPr/>
        </p:nvSpPr>
        <p:spPr>
          <a:xfrm>
            <a:off x="642910" y="2000240"/>
            <a:ext cx="7858180" cy="3693319"/>
          </a:xfrm>
          <a:prstGeom prst="rect">
            <a:avLst/>
          </a:prstGeom>
          <a:noFill/>
        </p:spPr>
        <p:txBody>
          <a:bodyPr wrap="square" rtlCol="0">
            <a:spAutoFit/>
          </a:bodyPr>
          <a:lstStyle/>
          <a:p>
            <a:pPr algn="just" defTabSz="914400"/>
            <a:r>
              <a:rPr lang="it-IT" dirty="0" smtClean="0">
                <a:solidFill>
                  <a:prstClr val="black"/>
                </a:solidFill>
              </a:rPr>
              <a:t>1. Allo scopo di rafforzare le opportunità di ingresso nel mondo del lavoro da parte di coloro che sono in cerca di occupazione, nonché di riordinare i contratti di lavoro vigenti per renderli maggiormente coerenti con le attuali esigenze del contesto occupazionale e produttivo e di rendere più efficiente l'attività ispettiva, il Governo è delegato ad adottare, su proposta del Ministro del lavoro e delle politiche sociali, entro il termine di sei mesi dalla data di entrata in vigore della presente legge, uno o più decreti legislativi, di cui uno recante un testo organico semplificato delle discipline delle tipologie contrattuali e dei rapporti di lavoro, nel rispetto dei seguenti principi e criteri direttivi, in coerenza con la regolazione comunitaria e le convenzioni internazionali: </a:t>
            </a:r>
            <a:endParaRPr lang="it-IT" dirty="0">
              <a:solidFill>
                <a:prstClr val="black"/>
              </a:solidFill>
            </a:endParaRPr>
          </a:p>
        </p:txBody>
      </p:sp>
      <p:sp>
        <p:nvSpPr>
          <p:cNvPr id="6" name="CasellaDiTesto 5"/>
          <p:cNvSpPr txBox="1"/>
          <p:nvPr/>
        </p:nvSpPr>
        <p:spPr>
          <a:xfrm>
            <a:off x="285720" y="500042"/>
            <a:ext cx="8572560" cy="800219"/>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black"/>
                </a:solidFill>
              </a:rPr>
              <a:t>Jobs </a:t>
            </a:r>
            <a:r>
              <a:rPr lang="it-IT" b="1" dirty="0" err="1" smtClean="0">
                <a:solidFill>
                  <a:prstClr val="black"/>
                </a:solidFill>
              </a:rPr>
              <a:t>Act</a:t>
            </a:r>
            <a:endParaRPr lang="it-IT" b="1" dirty="0" smtClean="0">
              <a:solidFill>
                <a:prstClr val="black"/>
              </a:solidFill>
            </a:endParaRPr>
          </a:p>
          <a:p>
            <a:pPr algn="ctr" defTabSz="914400"/>
            <a:r>
              <a:rPr lang="it-IT" sz="1400" b="1" dirty="0" smtClean="0">
                <a:solidFill>
                  <a:prstClr val="black"/>
                </a:solidFill>
              </a:rPr>
              <a:t>Articolo 4: </a:t>
            </a:r>
          </a:p>
          <a:p>
            <a:pPr algn="ctr" defTabSz="914400"/>
            <a:r>
              <a:rPr lang="it-IT" sz="1400" dirty="0" smtClean="0">
                <a:solidFill>
                  <a:prstClr val="black"/>
                </a:solidFill>
              </a:rPr>
              <a:t>Delega al Governo in materia di riordino delle forme contrattuali e dell'attività ispettiva</a:t>
            </a:r>
            <a:endParaRPr lang="it-IT" sz="1400" b="1" dirty="0">
              <a:solidFill>
                <a:prstClr val="black"/>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4" name="CasellaDiTesto 3"/>
          <p:cNvSpPr txBox="1"/>
          <p:nvPr/>
        </p:nvSpPr>
        <p:spPr>
          <a:xfrm>
            <a:off x="642910" y="2500306"/>
            <a:ext cx="7858180" cy="2585323"/>
          </a:xfrm>
          <a:prstGeom prst="rect">
            <a:avLst/>
          </a:prstGeom>
          <a:noFill/>
        </p:spPr>
        <p:txBody>
          <a:bodyPr wrap="square" rtlCol="0">
            <a:spAutoFit/>
          </a:bodyPr>
          <a:lstStyle/>
          <a:p>
            <a:pPr algn="just" defTabSz="914400"/>
            <a:r>
              <a:rPr lang="it-IT" dirty="0" smtClean="0">
                <a:solidFill>
                  <a:prstClr val="black"/>
                </a:solidFill>
              </a:rPr>
              <a:t> a) Individuare e analizzare tutte le forme contrattuali esistenti, ai fini di poterne valutare l'effettiva coerenza con il tessuto occupazionale e con il contesto produttivo nazionale e internazionale, anche in funzione di eventuali interventi di semplificazione delle medesime tipologie contrattuali;</a:t>
            </a:r>
          </a:p>
          <a:p>
            <a:pPr algn="just" defTabSz="914400"/>
            <a:r>
              <a:rPr lang="it-IT" dirty="0" smtClean="0">
                <a:solidFill>
                  <a:prstClr val="black"/>
                </a:solidFill>
              </a:rPr>
              <a:t> </a:t>
            </a:r>
          </a:p>
          <a:p>
            <a:pPr algn="just" defTabSz="914400"/>
            <a:r>
              <a:rPr lang="it-IT" dirty="0" smtClean="0">
                <a:solidFill>
                  <a:prstClr val="black"/>
                </a:solidFill>
              </a:rPr>
              <a:t> b) Previsione, </a:t>
            </a:r>
            <a:r>
              <a:rPr lang="it-IT" dirty="0" smtClean="0">
                <a:solidFill>
                  <a:srgbClr val="FF6600"/>
                </a:solidFill>
              </a:rPr>
              <a:t>per le nuove  assunzioni</a:t>
            </a:r>
            <a:r>
              <a:rPr lang="it-IT" dirty="0" smtClean="0">
                <a:solidFill>
                  <a:prstClr val="black"/>
                </a:solidFill>
              </a:rPr>
              <a:t>, del contratto a tempo indeterminato a tutele crescenti in relazione all'anzianità di servizio;</a:t>
            </a:r>
            <a:endParaRPr lang="it-IT" dirty="0">
              <a:solidFill>
                <a:prstClr val="black"/>
              </a:solidFill>
            </a:endParaRPr>
          </a:p>
        </p:txBody>
      </p:sp>
      <p:sp>
        <p:nvSpPr>
          <p:cNvPr id="6" name="CasellaDiTesto 5"/>
          <p:cNvSpPr txBox="1"/>
          <p:nvPr/>
        </p:nvSpPr>
        <p:spPr>
          <a:xfrm>
            <a:off x="285720" y="500042"/>
            <a:ext cx="8572560" cy="800219"/>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black"/>
                </a:solidFill>
              </a:rPr>
              <a:t>Jobs </a:t>
            </a:r>
            <a:r>
              <a:rPr lang="it-IT" b="1" dirty="0" err="1" smtClean="0">
                <a:solidFill>
                  <a:prstClr val="black"/>
                </a:solidFill>
              </a:rPr>
              <a:t>Act</a:t>
            </a:r>
            <a:endParaRPr lang="it-IT" b="1" dirty="0" smtClean="0">
              <a:solidFill>
                <a:prstClr val="black"/>
              </a:solidFill>
            </a:endParaRPr>
          </a:p>
          <a:p>
            <a:pPr algn="ctr" defTabSz="914400"/>
            <a:r>
              <a:rPr lang="it-IT" sz="1400" b="1" dirty="0" smtClean="0">
                <a:solidFill>
                  <a:prstClr val="black"/>
                </a:solidFill>
              </a:rPr>
              <a:t>Articolo 4: </a:t>
            </a:r>
          </a:p>
          <a:p>
            <a:pPr algn="ctr" defTabSz="914400"/>
            <a:r>
              <a:rPr lang="it-IT" sz="1400" dirty="0" smtClean="0">
                <a:solidFill>
                  <a:prstClr val="black"/>
                </a:solidFill>
              </a:rPr>
              <a:t>Delega al Governo in materia di riordino delle forme contrattuali e dell'attività ispettiva</a:t>
            </a:r>
            <a:endParaRPr lang="it-IT" sz="1400" b="1" dirty="0">
              <a:solidFill>
                <a:prstClr val="black"/>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3" name="CasellaDiTesto 2"/>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Nota tecnica</a:t>
            </a:r>
            <a:endParaRPr lang="it-IT" b="1" dirty="0">
              <a:solidFill>
                <a:prstClr val="white"/>
              </a:solidFill>
            </a:endParaRPr>
          </a:p>
        </p:txBody>
      </p:sp>
      <p:sp>
        <p:nvSpPr>
          <p:cNvPr id="4" name="CasellaDiTesto 3"/>
          <p:cNvSpPr txBox="1"/>
          <p:nvPr/>
        </p:nvSpPr>
        <p:spPr>
          <a:xfrm>
            <a:off x="636713" y="2071678"/>
            <a:ext cx="7607695" cy="4154984"/>
          </a:xfrm>
          <a:prstGeom prst="rect">
            <a:avLst/>
          </a:prstGeom>
          <a:noFill/>
        </p:spPr>
        <p:txBody>
          <a:bodyPr wrap="square" rtlCol="0">
            <a:spAutoFit/>
          </a:bodyPr>
          <a:lstStyle/>
          <a:p>
            <a:pPr algn="just" defTabSz="914400"/>
            <a:r>
              <a:rPr lang="it-IT" sz="2400" dirty="0" smtClean="0">
                <a:solidFill>
                  <a:prstClr val="black"/>
                </a:solidFill>
              </a:rPr>
              <a:t>Il presente Convegno si propone di analizzare il disegno di legge del Jobs </a:t>
            </a:r>
            <a:r>
              <a:rPr lang="it-IT" sz="2400" dirty="0" err="1" smtClean="0">
                <a:solidFill>
                  <a:prstClr val="black"/>
                </a:solidFill>
              </a:rPr>
              <a:t>Act</a:t>
            </a:r>
            <a:r>
              <a:rPr lang="it-IT" sz="2400" dirty="0" smtClean="0">
                <a:solidFill>
                  <a:prstClr val="black"/>
                </a:solidFill>
              </a:rPr>
              <a:t> e le idee ad esso riferibili, successivamente confrontando alcuni punti nodali di esso  con le proposte normative formulate dai Consulenti del Lavoro della Lombardia nell’ambito del Congresso Regionale di Categoria svoltosi a </a:t>
            </a:r>
            <a:r>
              <a:rPr lang="it-IT" sz="2400" dirty="0" err="1" smtClean="0">
                <a:solidFill>
                  <a:prstClr val="black"/>
                </a:solidFill>
              </a:rPr>
              <a:t>Milano-Rho</a:t>
            </a:r>
            <a:r>
              <a:rPr lang="it-IT" sz="2400" dirty="0" smtClean="0">
                <a:solidFill>
                  <a:prstClr val="black"/>
                </a:solidFill>
              </a:rPr>
              <a:t> il 19 maggio del 2014.</a:t>
            </a:r>
          </a:p>
          <a:p>
            <a:pPr algn="just" defTabSz="914400"/>
            <a:r>
              <a:rPr lang="it-IT" sz="2400" dirty="0" smtClean="0">
                <a:solidFill>
                  <a:prstClr val="black"/>
                </a:solidFill>
              </a:rPr>
              <a:t>Per un approfondimento di tali proposte,  si può averne un’esposizione organica consultando il link</a:t>
            </a:r>
          </a:p>
          <a:p>
            <a:pPr algn="just" defTabSz="914400"/>
            <a:r>
              <a:rPr lang="it-IT" sz="2400" dirty="0" smtClean="0">
                <a:solidFill>
                  <a:prstClr val="black"/>
                </a:solidFill>
                <a:hlinkClick r:id="rId2"/>
              </a:rPr>
              <a:t>http://www.bollettinoadapt.it/</a:t>
            </a:r>
            <a:r>
              <a:rPr lang="it-IT" sz="2400" dirty="0" err="1" smtClean="0">
                <a:solidFill>
                  <a:prstClr val="black"/>
                </a:solidFill>
                <a:hlinkClick r:id="rId2"/>
              </a:rPr>
              <a:t>idee-per-una-riforma-del-mercato-del-lavoro</a:t>
            </a:r>
            <a:r>
              <a:rPr lang="it-IT" sz="2400" dirty="0" smtClean="0">
                <a:solidFill>
                  <a:prstClr val="black"/>
                </a:solidFill>
                <a:hlinkClick r:id="rId2"/>
              </a:rPr>
              <a:t>/</a:t>
            </a:r>
            <a:endParaRPr lang="it-IT" sz="2400" dirty="0" smtClean="0">
              <a:solidFill>
                <a:prstClr val="black"/>
              </a:solidFill>
            </a:endParaRPr>
          </a:p>
          <a:p>
            <a:pPr algn="just" defTabSz="914400"/>
            <a:endParaRPr lang="it-IT" sz="2400" dirty="0" smtClean="0">
              <a:solidFill>
                <a:prstClr val="black"/>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4" name="CasellaDiTesto 3"/>
          <p:cNvSpPr txBox="1"/>
          <p:nvPr/>
        </p:nvSpPr>
        <p:spPr>
          <a:xfrm>
            <a:off x="642910" y="2357430"/>
            <a:ext cx="7858180" cy="3139321"/>
          </a:xfrm>
          <a:prstGeom prst="rect">
            <a:avLst/>
          </a:prstGeom>
          <a:noFill/>
        </p:spPr>
        <p:txBody>
          <a:bodyPr wrap="square" rtlCol="0">
            <a:spAutoFit/>
          </a:bodyPr>
          <a:lstStyle/>
          <a:p>
            <a:pPr algn="just" defTabSz="914400"/>
            <a:r>
              <a:rPr lang="it-IT" dirty="0" smtClean="0">
                <a:solidFill>
                  <a:prstClr val="black"/>
                </a:solidFill>
              </a:rPr>
              <a:t>c) Revisione della </a:t>
            </a:r>
            <a:r>
              <a:rPr lang="it-IT" dirty="0" smtClean="0">
                <a:solidFill>
                  <a:srgbClr val="FF6600"/>
                </a:solidFill>
              </a:rPr>
              <a:t>disciplina delle mansioni</a:t>
            </a:r>
            <a:r>
              <a:rPr lang="it-IT" dirty="0" smtClean="0">
                <a:solidFill>
                  <a:prstClr val="black"/>
                </a:solidFill>
              </a:rPr>
              <a:t>, contemperando l'interesse dell'impresa all'utile impiego del personale in caso di processi di </a:t>
            </a:r>
            <a:r>
              <a:rPr lang="it-IT" dirty="0" smtClean="0">
                <a:solidFill>
                  <a:srgbClr val="FF6600"/>
                </a:solidFill>
              </a:rPr>
              <a:t>riorganizzazione, ristrutturazione o conversione aziendale </a:t>
            </a:r>
            <a:r>
              <a:rPr lang="it-IT" dirty="0" smtClean="0">
                <a:solidFill>
                  <a:prstClr val="black"/>
                </a:solidFill>
              </a:rPr>
              <a:t>con l'interesse del lavoratore alla tutela del posto di lavoro, della professionalità e delle condizioni di vita, prevedendo limiti alla modifica dell'inquadramento;</a:t>
            </a:r>
          </a:p>
          <a:p>
            <a:pPr algn="just" defTabSz="914400"/>
            <a:r>
              <a:rPr lang="it-IT" dirty="0" smtClean="0">
                <a:solidFill>
                  <a:prstClr val="black"/>
                </a:solidFill>
              </a:rPr>
              <a:t> </a:t>
            </a:r>
          </a:p>
          <a:p>
            <a:pPr algn="just" defTabSz="914400"/>
            <a:r>
              <a:rPr lang="it-IT" dirty="0" smtClean="0">
                <a:solidFill>
                  <a:prstClr val="black"/>
                </a:solidFill>
              </a:rPr>
              <a:t>d)  Revisione della disciplina dei </a:t>
            </a:r>
            <a:r>
              <a:rPr lang="it-IT" dirty="0" smtClean="0">
                <a:solidFill>
                  <a:srgbClr val="FF6600"/>
                </a:solidFill>
              </a:rPr>
              <a:t>controlli a distanza</a:t>
            </a:r>
            <a:r>
              <a:rPr lang="it-IT" dirty="0" smtClean="0">
                <a:solidFill>
                  <a:prstClr val="black"/>
                </a:solidFill>
              </a:rPr>
              <a:t>, tenendo conto dell'evoluzione   tecnologica e contemperando le esigenze produttive ed organizzative dell'impresa con la tutela della dignità e della riservatezza del lavoratore;</a:t>
            </a:r>
            <a:endParaRPr lang="it-IT" dirty="0">
              <a:solidFill>
                <a:prstClr val="black"/>
              </a:solidFill>
            </a:endParaRPr>
          </a:p>
        </p:txBody>
      </p:sp>
      <p:sp>
        <p:nvSpPr>
          <p:cNvPr id="6" name="CasellaDiTesto 5"/>
          <p:cNvSpPr txBox="1"/>
          <p:nvPr/>
        </p:nvSpPr>
        <p:spPr>
          <a:xfrm>
            <a:off x="285720" y="500042"/>
            <a:ext cx="8572560" cy="800219"/>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black"/>
                </a:solidFill>
              </a:rPr>
              <a:t>Jobs </a:t>
            </a:r>
            <a:r>
              <a:rPr lang="it-IT" b="1" dirty="0" err="1" smtClean="0">
                <a:solidFill>
                  <a:prstClr val="black"/>
                </a:solidFill>
              </a:rPr>
              <a:t>Act</a:t>
            </a:r>
            <a:endParaRPr lang="it-IT" b="1" dirty="0" smtClean="0">
              <a:solidFill>
                <a:prstClr val="black"/>
              </a:solidFill>
            </a:endParaRPr>
          </a:p>
          <a:p>
            <a:pPr algn="ctr" defTabSz="914400"/>
            <a:r>
              <a:rPr lang="it-IT" sz="1400" b="1" dirty="0" smtClean="0">
                <a:solidFill>
                  <a:prstClr val="black"/>
                </a:solidFill>
              </a:rPr>
              <a:t>Articolo 4: </a:t>
            </a:r>
          </a:p>
          <a:p>
            <a:pPr algn="ctr" defTabSz="914400"/>
            <a:r>
              <a:rPr lang="it-IT" sz="1400" dirty="0" smtClean="0">
                <a:solidFill>
                  <a:prstClr val="black"/>
                </a:solidFill>
              </a:rPr>
              <a:t>Delega al Governo in materia di riordino delle forme contrattuali e dell'attività ispettiva</a:t>
            </a:r>
            <a:endParaRPr lang="it-IT" sz="1400" b="1" dirty="0">
              <a:solidFill>
                <a:prstClr val="black"/>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4" name="CasellaDiTesto 3"/>
          <p:cNvSpPr txBox="1"/>
          <p:nvPr/>
        </p:nvSpPr>
        <p:spPr>
          <a:xfrm>
            <a:off x="642910" y="2357430"/>
            <a:ext cx="7858180" cy="2585323"/>
          </a:xfrm>
          <a:prstGeom prst="rect">
            <a:avLst/>
          </a:prstGeom>
          <a:noFill/>
        </p:spPr>
        <p:txBody>
          <a:bodyPr wrap="square" rtlCol="0">
            <a:spAutoFit/>
          </a:bodyPr>
          <a:lstStyle/>
          <a:p>
            <a:pPr algn="just" defTabSz="914400"/>
            <a:r>
              <a:rPr lang="it-IT" dirty="0" smtClean="0">
                <a:solidFill>
                  <a:prstClr val="black"/>
                </a:solidFill>
              </a:rPr>
              <a:t> e) Introduzione, eventualmente anche in via sperimentale, del </a:t>
            </a:r>
            <a:r>
              <a:rPr lang="it-IT" dirty="0" smtClean="0">
                <a:solidFill>
                  <a:srgbClr val="FF6600"/>
                </a:solidFill>
              </a:rPr>
              <a:t>compenso orario minimo</a:t>
            </a:r>
            <a:r>
              <a:rPr lang="it-IT" dirty="0" smtClean="0">
                <a:solidFill>
                  <a:prstClr val="black"/>
                </a:solidFill>
              </a:rPr>
              <a:t>, applicabile ai rapporti aventi ad oggetto una prestazione di lavoro subordinato, nonché nei rapporti di collaborazione coordinata e continuativa, </a:t>
            </a:r>
            <a:r>
              <a:rPr lang="it-IT" dirty="0" smtClean="0">
                <a:solidFill>
                  <a:srgbClr val="FF6600"/>
                </a:solidFill>
              </a:rPr>
              <a:t>nei settori non regolati da contratti collettivi sottoscritti dalle organizzazioni sindacali dei lavoratori e dei datori di lavoro comparativamente più rappresentativi sul piano nazionale</a:t>
            </a:r>
            <a:r>
              <a:rPr lang="it-IT" dirty="0" smtClean="0">
                <a:solidFill>
                  <a:prstClr val="black"/>
                </a:solidFill>
              </a:rPr>
              <a:t>, previa consultazione delle parti sociali comparativamente più rappresentative sul piano sociale;</a:t>
            </a:r>
            <a:endParaRPr lang="it-IT" dirty="0">
              <a:solidFill>
                <a:prstClr val="black"/>
              </a:solidFill>
            </a:endParaRPr>
          </a:p>
        </p:txBody>
      </p:sp>
      <p:sp>
        <p:nvSpPr>
          <p:cNvPr id="6" name="CasellaDiTesto 5"/>
          <p:cNvSpPr txBox="1"/>
          <p:nvPr/>
        </p:nvSpPr>
        <p:spPr>
          <a:xfrm>
            <a:off x="285720" y="500042"/>
            <a:ext cx="8572560" cy="800219"/>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black"/>
                </a:solidFill>
              </a:rPr>
              <a:t>Jobs </a:t>
            </a:r>
            <a:r>
              <a:rPr lang="it-IT" b="1" dirty="0" err="1" smtClean="0">
                <a:solidFill>
                  <a:prstClr val="black"/>
                </a:solidFill>
              </a:rPr>
              <a:t>Act</a:t>
            </a:r>
            <a:endParaRPr lang="it-IT" b="1" dirty="0" smtClean="0">
              <a:solidFill>
                <a:prstClr val="black"/>
              </a:solidFill>
            </a:endParaRPr>
          </a:p>
          <a:p>
            <a:pPr algn="ctr" defTabSz="914400"/>
            <a:r>
              <a:rPr lang="it-IT" sz="1400" b="1" dirty="0" smtClean="0">
                <a:solidFill>
                  <a:prstClr val="black"/>
                </a:solidFill>
              </a:rPr>
              <a:t>Articolo 4: </a:t>
            </a:r>
          </a:p>
          <a:p>
            <a:pPr algn="ctr" defTabSz="914400"/>
            <a:r>
              <a:rPr lang="it-IT" sz="1400" dirty="0" smtClean="0">
                <a:solidFill>
                  <a:prstClr val="black"/>
                </a:solidFill>
              </a:rPr>
              <a:t>Delega al Governo in materia di riordino delle forme contrattuali e dell'attività ispettiva</a:t>
            </a:r>
            <a:endParaRPr lang="it-IT" sz="1400" b="1" dirty="0">
              <a:solidFill>
                <a:prstClr val="black"/>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4" name="CasellaDiTesto 3"/>
          <p:cNvSpPr txBox="1"/>
          <p:nvPr/>
        </p:nvSpPr>
        <p:spPr>
          <a:xfrm>
            <a:off x="642910" y="2357430"/>
            <a:ext cx="7858180" cy="2862322"/>
          </a:xfrm>
          <a:prstGeom prst="rect">
            <a:avLst/>
          </a:prstGeom>
          <a:noFill/>
        </p:spPr>
        <p:txBody>
          <a:bodyPr wrap="square" rtlCol="0">
            <a:spAutoFit/>
          </a:bodyPr>
          <a:lstStyle/>
          <a:p>
            <a:pPr algn="just" defTabSz="914400"/>
            <a:r>
              <a:rPr lang="it-IT" dirty="0" smtClean="0">
                <a:solidFill>
                  <a:prstClr val="black"/>
                </a:solidFill>
              </a:rPr>
              <a:t> f) Previsione della possibilità di estendere il ricorso a </a:t>
            </a:r>
            <a:r>
              <a:rPr lang="it-IT" dirty="0" smtClean="0">
                <a:solidFill>
                  <a:srgbClr val="FF6600"/>
                </a:solidFill>
              </a:rPr>
              <a:t>prestazioni di lavoro accessorio per le attività lavorative discontinue e occasionali</a:t>
            </a:r>
            <a:r>
              <a:rPr lang="it-IT" dirty="0" smtClean="0">
                <a:solidFill>
                  <a:prstClr val="black"/>
                </a:solidFill>
              </a:rPr>
              <a:t>, in tutti i settori produttivi, attraverso la elevazione dei limiti di reddito attualmente previsti e assicurando la piena tracciabilità dei buoni lavoro acquistati;</a:t>
            </a:r>
          </a:p>
          <a:p>
            <a:pPr algn="just" defTabSz="914400"/>
            <a:r>
              <a:rPr lang="it-IT" dirty="0" smtClean="0">
                <a:solidFill>
                  <a:prstClr val="black"/>
                </a:solidFill>
              </a:rPr>
              <a:t> </a:t>
            </a:r>
          </a:p>
          <a:p>
            <a:pPr algn="just" defTabSz="914400"/>
            <a:r>
              <a:rPr lang="it-IT" dirty="0" smtClean="0">
                <a:solidFill>
                  <a:prstClr val="black"/>
                </a:solidFill>
              </a:rPr>
              <a:t> g) </a:t>
            </a:r>
            <a:r>
              <a:rPr lang="it-IT" dirty="0" smtClean="0">
                <a:solidFill>
                  <a:srgbClr val="FF6600"/>
                </a:solidFill>
              </a:rPr>
              <a:t>Abrogazione</a:t>
            </a:r>
            <a:r>
              <a:rPr lang="it-IT" dirty="0" smtClean="0">
                <a:solidFill>
                  <a:prstClr val="black"/>
                </a:solidFill>
              </a:rPr>
              <a:t> di tutte le disposizioni che disciplinano le singole forme contrattuali, incompatibili con le disposizioni del testo </a:t>
            </a:r>
            <a:r>
              <a:rPr lang="it-IT" dirty="0" smtClean="0">
                <a:solidFill>
                  <a:srgbClr val="FF6600"/>
                </a:solidFill>
              </a:rPr>
              <a:t>organico semplificato</a:t>
            </a:r>
            <a:r>
              <a:rPr lang="it-IT" dirty="0" smtClean="0">
                <a:solidFill>
                  <a:prstClr val="black"/>
                </a:solidFill>
              </a:rPr>
              <a:t>, al fine di eliminare duplicazioni normative e difficoltà interpretative e applicative;</a:t>
            </a:r>
            <a:endParaRPr lang="it-IT" dirty="0">
              <a:solidFill>
                <a:prstClr val="black"/>
              </a:solidFill>
            </a:endParaRPr>
          </a:p>
        </p:txBody>
      </p:sp>
      <p:sp>
        <p:nvSpPr>
          <p:cNvPr id="6" name="CasellaDiTesto 5"/>
          <p:cNvSpPr txBox="1"/>
          <p:nvPr/>
        </p:nvSpPr>
        <p:spPr>
          <a:xfrm>
            <a:off x="285720" y="500042"/>
            <a:ext cx="8572560" cy="800219"/>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black"/>
                </a:solidFill>
              </a:rPr>
              <a:t>Jobs </a:t>
            </a:r>
            <a:r>
              <a:rPr lang="it-IT" b="1" dirty="0" err="1" smtClean="0">
                <a:solidFill>
                  <a:prstClr val="black"/>
                </a:solidFill>
              </a:rPr>
              <a:t>Act</a:t>
            </a:r>
            <a:endParaRPr lang="it-IT" b="1" dirty="0" smtClean="0">
              <a:solidFill>
                <a:prstClr val="black"/>
              </a:solidFill>
            </a:endParaRPr>
          </a:p>
          <a:p>
            <a:pPr algn="ctr" defTabSz="914400"/>
            <a:r>
              <a:rPr lang="it-IT" sz="1400" b="1" dirty="0" smtClean="0">
                <a:solidFill>
                  <a:prstClr val="black"/>
                </a:solidFill>
              </a:rPr>
              <a:t>Articolo 4: </a:t>
            </a:r>
          </a:p>
          <a:p>
            <a:pPr algn="ctr" defTabSz="914400"/>
            <a:r>
              <a:rPr lang="it-IT" sz="1400" dirty="0" smtClean="0">
                <a:solidFill>
                  <a:prstClr val="black"/>
                </a:solidFill>
              </a:rPr>
              <a:t>Delega al Governo in materia di riordino delle forme contrattuali e dell'attività ispettiva</a:t>
            </a:r>
            <a:endParaRPr lang="it-IT" sz="1400" b="1" dirty="0">
              <a:solidFill>
                <a:prstClr val="black"/>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5" name="CasellaDiTesto 4"/>
          <p:cNvSpPr txBox="1"/>
          <p:nvPr/>
        </p:nvSpPr>
        <p:spPr>
          <a:xfrm>
            <a:off x="285720" y="500042"/>
            <a:ext cx="8572560" cy="800219"/>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black"/>
                </a:solidFill>
              </a:rPr>
              <a:t>Jobs </a:t>
            </a:r>
            <a:r>
              <a:rPr lang="it-IT" b="1" dirty="0" err="1" smtClean="0">
                <a:solidFill>
                  <a:prstClr val="black"/>
                </a:solidFill>
              </a:rPr>
              <a:t>Act</a:t>
            </a:r>
            <a:endParaRPr lang="it-IT" b="1" dirty="0" smtClean="0">
              <a:solidFill>
                <a:prstClr val="black"/>
              </a:solidFill>
            </a:endParaRPr>
          </a:p>
          <a:p>
            <a:pPr algn="ctr" defTabSz="914400"/>
            <a:r>
              <a:rPr lang="it-IT" sz="1400" b="1" dirty="0" smtClean="0">
                <a:solidFill>
                  <a:prstClr val="black"/>
                </a:solidFill>
              </a:rPr>
              <a:t>Articolo 4: </a:t>
            </a:r>
          </a:p>
          <a:p>
            <a:pPr algn="ctr" defTabSz="914400"/>
            <a:r>
              <a:rPr lang="it-IT" sz="1400" dirty="0" smtClean="0">
                <a:solidFill>
                  <a:prstClr val="black"/>
                </a:solidFill>
              </a:rPr>
              <a:t>Delega al Governo in materia di riordino delle forme contrattuali e dell'attività ispettiva</a:t>
            </a:r>
            <a:endParaRPr lang="it-IT" sz="1400" b="1" dirty="0">
              <a:solidFill>
                <a:prstClr val="black"/>
              </a:solidFill>
            </a:endParaRPr>
          </a:p>
        </p:txBody>
      </p:sp>
      <p:sp>
        <p:nvSpPr>
          <p:cNvPr id="4" name="CasellaDiTesto 3"/>
          <p:cNvSpPr txBox="1"/>
          <p:nvPr/>
        </p:nvSpPr>
        <p:spPr>
          <a:xfrm>
            <a:off x="642910" y="2357430"/>
            <a:ext cx="7858180" cy="2862322"/>
          </a:xfrm>
          <a:prstGeom prst="rect">
            <a:avLst/>
          </a:prstGeom>
          <a:noFill/>
        </p:spPr>
        <p:txBody>
          <a:bodyPr wrap="square" rtlCol="0">
            <a:spAutoFit/>
          </a:bodyPr>
          <a:lstStyle/>
          <a:p>
            <a:pPr algn="just" defTabSz="914400"/>
            <a:r>
              <a:rPr lang="it-IT" dirty="0" smtClean="0">
                <a:solidFill>
                  <a:prstClr val="black"/>
                </a:solidFill>
              </a:rPr>
              <a:t> h) Razionalizzazione e semplificazione dell'attività ispettiva, attraverso misure di coordinamento ovvero attraverso l'istituzione, ai sensi dell'articolo 8 del decreto legislativo 30 luglio 1999, n. 300, senza nuovi o maggiori oneri a carico della finanza pubblica e con le risorse umane, strumentali e finanziarie disponibili a legislazione vigente, di una </a:t>
            </a:r>
            <a:r>
              <a:rPr lang="it-IT" dirty="0" smtClean="0">
                <a:solidFill>
                  <a:srgbClr val="FF6600"/>
                </a:solidFill>
              </a:rPr>
              <a:t>Agenzia unica </a:t>
            </a:r>
            <a:r>
              <a:rPr lang="it-IT" dirty="0" smtClean="0">
                <a:solidFill>
                  <a:prstClr val="black"/>
                </a:solidFill>
              </a:rPr>
              <a:t>per le ispezioni del lavoro, tramite l'integrazione in un'unica struttura dei servizi ispettivi del Ministero del lavoro e delle politiche sociali, dell'INPS e dell'INAIL, prevedendo strumenti e forme di coordinamento con i servizi ispettivi delle ASL e delle ARPA.».</a:t>
            </a:r>
            <a:endParaRPr lang="it-IT" dirty="0">
              <a:solidFill>
                <a:prstClr val="black"/>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6" name="CasellaDiTesto 5"/>
          <p:cNvSpPr txBox="1"/>
          <p:nvPr/>
        </p:nvSpPr>
        <p:spPr>
          <a:xfrm>
            <a:off x="1285852" y="642918"/>
            <a:ext cx="6572296" cy="461665"/>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sz="2400" b="1" dirty="0" smtClean="0">
                <a:solidFill>
                  <a:prstClr val="white"/>
                </a:solidFill>
                <a:latin typeface="Gisha" pitchFamily="34" charset="-79"/>
                <a:cs typeface="Gisha" pitchFamily="34" charset="-79"/>
              </a:rPr>
              <a:t>“</a:t>
            </a:r>
            <a:r>
              <a:rPr lang="it-IT" sz="2000" b="1" dirty="0" smtClean="0">
                <a:solidFill>
                  <a:prstClr val="white"/>
                </a:solidFill>
                <a:latin typeface="Gisha" pitchFamily="34" charset="-79"/>
                <a:cs typeface="Gisha" pitchFamily="34" charset="-79"/>
              </a:rPr>
              <a:t>AVVENTURA LAVORO”</a:t>
            </a:r>
            <a:endParaRPr lang="it-IT" sz="2000" b="1" dirty="0">
              <a:solidFill>
                <a:prstClr val="white"/>
              </a:solidFill>
              <a:latin typeface="Gisha" pitchFamily="34" charset="-79"/>
              <a:cs typeface="Gisha" pitchFamily="34" charset="-79"/>
            </a:endParaRPr>
          </a:p>
        </p:txBody>
      </p:sp>
      <p:sp>
        <p:nvSpPr>
          <p:cNvPr id="7" name="CasellaDiTesto 6"/>
          <p:cNvSpPr txBox="1"/>
          <p:nvPr/>
        </p:nvSpPr>
        <p:spPr>
          <a:xfrm>
            <a:off x="857224" y="1643050"/>
            <a:ext cx="7429552" cy="4247317"/>
          </a:xfrm>
          <a:prstGeom prst="rect">
            <a:avLst/>
          </a:prstGeom>
          <a:noFill/>
        </p:spPr>
        <p:txBody>
          <a:bodyPr wrap="square" rtlCol="0">
            <a:spAutoFit/>
          </a:bodyPr>
          <a:lstStyle/>
          <a:p>
            <a:pPr algn="just"/>
            <a:r>
              <a:rPr lang="it-IT" sz="1600" dirty="0">
                <a:solidFill>
                  <a:prstClr val="black"/>
                </a:solidFill>
              </a:rPr>
              <a:t>Con questo termine vogliamo significare il superamento della contrapposizione tra datore e lavoratore  - che ci sembra  alla radice di tanta parte dell’orientamento dottrinale </a:t>
            </a:r>
            <a:r>
              <a:rPr lang="it-IT" sz="1600" dirty="0" smtClean="0">
                <a:solidFill>
                  <a:prstClr val="black"/>
                </a:solidFill>
              </a:rPr>
              <a:t>attuale </a:t>
            </a:r>
            <a:r>
              <a:rPr lang="it-IT" sz="1600" dirty="0">
                <a:solidFill>
                  <a:prstClr val="black"/>
                </a:solidFill>
              </a:rPr>
              <a:t>- favorendo forme di collaborazione fra le parti del rapporto di lavoro, rendendo possibili per via di accordo collettivo  o certificazione  una serie di  “tolleranze mirate” utili a rilanciare l’occupazione ed a rendere parziale flessibilità alla prestazione, in seguito alla (da noi prevista) soppressione delle forme di lavoro parasubordinato</a:t>
            </a:r>
            <a:r>
              <a:rPr lang="it-IT" sz="1600" dirty="0" smtClean="0">
                <a:solidFill>
                  <a:prstClr val="black"/>
                </a:solidFill>
              </a:rPr>
              <a:t>.</a:t>
            </a:r>
          </a:p>
          <a:p>
            <a:pPr algn="just"/>
            <a:endParaRPr lang="it-IT" sz="1600" dirty="0">
              <a:solidFill>
                <a:prstClr val="black"/>
              </a:solidFill>
            </a:endParaRPr>
          </a:p>
          <a:p>
            <a:pPr algn="just"/>
            <a:r>
              <a:rPr lang="it-IT" sz="1600" dirty="0" smtClean="0">
                <a:solidFill>
                  <a:prstClr val="black"/>
                </a:solidFill>
              </a:rPr>
              <a:t>La relazione tra Lavoratore – Datore di lavoro al centro del sistema di tutele con possibilità di modificarle in relazione allo sviluppo delle stesse.</a:t>
            </a:r>
          </a:p>
          <a:p>
            <a:pPr algn="just"/>
            <a:endParaRPr lang="it-IT" sz="1600" dirty="0">
              <a:solidFill>
                <a:prstClr val="black"/>
              </a:solidFill>
            </a:endParaRPr>
          </a:p>
          <a:p>
            <a:pPr algn="just"/>
            <a:r>
              <a:rPr lang="it-IT" sz="1600" dirty="0">
                <a:solidFill>
                  <a:prstClr val="black"/>
                </a:solidFill>
              </a:rPr>
              <a:t>Ci sembra che nella piccola impresa il modello della rappresentatività non riesca a decollare, nemmeno con la bilateralità e che spesso la funzione del sindacato sia vissuta più come una “necessità posticcia” che non come una </a:t>
            </a:r>
            <a:r>
              <a:rPr lang="it-IT" sz="1600" dirty="0" smtClean="0">
                <a:solidFill>
                  <a:prstClr val="black"/>
                </a:solidFill>
              </a:rPr>
              <a:t>opportunità.</a:t>
            </a:r>
            <a:endParaRPr lang="it-IT" sz="1600" dirty="0">
              <a:solidFill>
                <a:prstClr val="black"/>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3" name="CasellaDiTesto 2"/>
          <p:cNvSpPr txBox="1"/>
          <p:nvPr/>
        </p:nvSpPr>
        <p:spPr>
          <a:xfrm>
            <a:off x="1285852" y="2300228"/>
            <a:ext cx="6572296" cy="2862322"/>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it-IT" sz="1600" b="1" dirty="0">
                <a:solidFill>
                  <a:prstClr val="black"/>
                </a:solidFill>
              </a:rPr>
              <a:t>“Patto di collaborazione “ individuale  (</a:t>
            </a:r>
            <a:r>
              <a:rPr lang="it-IT" sz="1600" b="1" u="sng" dirty="0">
                <a:solidFill>
                  <a:prstClr val="black"/>
                </a:solidFill>
              </a:rPr>
              <a:t>certificato</a:t>
            </a:r>
            <a:r>
              <a:rPr lang="it-IT" sz="1600" b="1" dirty="0">
                <a:solidFill>
                  <a:prstClr val="black"/>
                </a:solidFill>
              </a:rPr>
              <a:t>) </a:t>
            </a:r>
            <a:endParaRPr lang="it-IT" sz="1600" b="1" dirty="0" smtClean="0">
              <a:solidFill>
                <a:prstClr val="black"/>
              </a:solidFill>
            </a:endParaRPr>
          </a:p>
          <a:p>
            <a:pPr algn="just"/>
            <a:endParaRPr lang="it-IT" sz="1600" dirty="0">
              <a:solidFill>
                <a:prstClr val="black"/>
              </a:solidFill>
            </a:endParaRPr>
          </a:p>
          <a:p>
            <a:pPr algn="just"/>
            <a:r>
              <a:rPr lang="it-IT" sz="1600" dirty="0">
                <a:solidFill>
                  <a:prstClr val="black"/>
                </a:solidFill>
              </a:rPr>
              <a:t> Ci sembra utile possibilità di concordare di </a:t>
            </a:r>
            <a:r>
              <a:rPr lang="it-IT" sz="1600" dirty="0" err="1">
                <a:solidFill>
                  <a:prstClr val="black"/>
                </a:solidFill>
              </a:rPr>
              <a:t>flessibilizzare</a:t>
            </a:r>
            <a:r>
              <a:rPr lang="it-IT" sz="1600" dirty="0">
                <a:solidFill>
                  <a:prstClr val="black"/>
                </a:solidFill>
              </a:rPr>
              <a:t> e personalizzare la prestazione lavorativa e le sue regole (nel senso </a:t>
            </a:r>
            <a:r>
              <a:rPr lang="it-IT" sz="1600" dirty="0" smtClean="0">
                <a:solidFill>
                  <a:prstClr val="black"/>
                </a:solidFill>
              </a:rPr>
              <a:t>della </a:t>
            </a:r>
            <a:r>
              <a:rPr lang="it-IT" sz="1600" dirty="0">
                <a:solidFill>
                  <a:prstClr val="black"/>
                </a:solidFill>
              </a:rPr>
              <a:t>condivisione di obiettivi su base volontaria anche </a:t>
            </a:r>
            <a:r>
              <a:rPr lang="it-IT" sz="1600" u="sng" dirty="0">
                <a:solidFill>
                  <a:prstClr val="black"/>
                </a:solidFill>
              </a:rPr>
              <a:t>integrando – in piccola parte </a:t>
            </a:r>
            <a:r>
              <a:rPr lang="it-IT" sz="1600" u="sng" dirty="0" smtClean="0">
                <a:solidFill>
                  <a:prstClr val="black"/>
                </a:solidFill>
              </a:rPr>
              <a:t>– le </a:t>
            </a:r>
            <a:r>
              <a:rPr lang="it-IT" sz="1600" u="sng" dirty="0">
                <a:solidFill>
                  <a:prstClr val="black"/>
                </a:solidFill>
              </a:rPr>
              <a:t>rigide disposizioni di leggi e contratti collettivi</a:t>
            </a:r>
            <a:r>
              <a:rPr lang="it-IT" sz="1600" dirty="0">
                <a:solidFill>
                  <a:prstClr val="black"/>
                </a:solidFill>
              </a:rPr>
              <a:t>) </a:t>
            </a:r>
            <a:r>
              <a:rPr lang="it-IT" sz="1600" dirty="0" smtClean="0">
                <a:solidFill>
                  <a:prstClr val="black"/>
                </a:solidFill>
              </a:rPr>
              <a:t>tramite </a:t>
            </a:r>
            <a:r>
              <a:rPr lang="it-IT" sz="1600" dirty="0">
                <a:solidFill>
                  <a:prstClr val="black"/>
                </a:solidFill>
              </a:rPr>
              <a:t>certificazione del contratto individuale, ad esempio ragionando sull’ orario di lavoro anche al di là dei limiti del 66/2003 (con presidio obbligatorio del datore in tema di salute e mancanza di fenomeni collegati allo stress).</a:t>
            </a:r>
            <a:endParaRPr lang="it-IT" sz="1600" b="1" dirty="0">
              <a:solidFill>
                <a:prstClr val="black"/>
              </a:solidFill>
              <a:latin typeface="Gisha" pitchFamily="34" charset="-79"/>
              <a:cs typeface="Gisha" pitchFamily="34" charset="-79"/>
            </a:endParaRPr>
          </a:p>
        </p:txBody>
      </p:sp>
      <p:sp>
        <p:nvSpPr>
          <p:cNvPr id="4" name="Rettangolo 3"/>
          <p:cNvSpPr/>
          <p:nvPr/>
        </p:nvSpPr>
        <p:spPr>
          <a:xfrm>
            <a:off x="3143240" y="1033395"/>
            <a:ext cx="2857520" cy="400110"/>
          </a:xfrm>
          <a:prstGeom prst="rect">
            <a:avLst/>
          </a:prstGeom>
        </p:spPr>
        <p:txBody>
          <a:bodyPr wrap="square">
            <a:spAutoFit/>
          </a:bodyPr>
          <a:lstStyle/>
          <a:p>
            <a:pPr algn="ctr"/>
            <a:r>
              <a:rPr lang="it-IT" sz="2000" b="1" dirty="0" smtClean="0">
                <a:solidFill>
                  <a:prstClr val="black"/>
                </a:solidFill>
                <a:latin typeface="Gisha" pitchFamily="34" charset="-79"/>
                <a:cs typeface="Gisha" pitchFamily="34" charset="-79"/>
              </a:rPr>
              <a:t>“</a:t>
            </a:r>
            <a:r>
              <a:rPr lang="it-IT" b="1" dirty="0" smtClean="0">
                <a:solidFill>
                  <a:prstClr val="black"/>
                </a:solidFill>
                <a:latin typeface="Gisha" pitchFamily="34" charset="-79"/>
                <a:cs typeface="Gisha" pitchFamily="34" charset="-79"/>
              </a:rPr>
              <a:t>AVVENTURA LAVORO”</a:t>
            </a:r>
            <a:endParaRPr lang="it-IT" b="1" dirty="0">
              <a:solidFill>
                <a:prstClr val="black"/>
              </a:solidFill>
              <a:latin typeface="Gisha" pitchFamily="34" charset="-79"/>
              <a:cs typeface="Gisha" pitchFamily="34" charset="-79"/>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3" name="CasellaDiTesto 2"/>
          <p:cNvSpPr txBox="1"/>
          <p:nvPr/>
        </p:nvSpPr>
        <p:spPr>
          <a:xfrm>
            <a:off x="1000100" y="1500174"/>
            <a:ext cx="7143800" cy="4247317"/>
          </a:xfrm>
          <a:prstGeom prst="rect">
            <a:avLst/>
          </a:prstGeom>
          <a:solidFill>
            <a:srgbClr val="E57E23"/>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it-IT" sz="1600" b="1" dirty="0">
                <a:solidFill>
                  <a:prstClr val="white"/>
                </a:solidFill>
              </a:rPr>
              <a:t>“Patto di collaborazione” collettivo (certificato</a:t>
            </a:r>
            <a:r>
              <a:rPr lang="it-IT" sz="1600" b="1" dirty="0" smtClean="0">
                <a:solidFill>
                  <a:prstClr val="white"/>
                </a:solidFill>
              </a:rPr>
              <a:t>)</a:t>
            </a:r>
          </a:p>
          <a:p>
            <a:pPr algn="just"/>
            <a:endParaRPr lang="it-IT" sz="1600" dirty="0">
              <a:solidFill>
                <a:prstClr val="white"/>
              </a:solidFill>
            </a:endParaRPr>
          </a:p>
          <a:p>
            <a:pPr algn="just"/>
            <a:r>
              <a:rPr lang="it-IT" sz="1600" dirty="0">
                <a:solidFill>
                  <a:prstClr val="white"/>
                </a:solidFill>
              </a:rPr>
              <a:t>Accordo aziendale diretto fra tutti i  lavoratori e il datore (realizzabile solo nella realtà del micro e piccolo imprenditore</a:t>
            </a:r>
            <a:r>
              <a:rPr lang="it-IT" sz="1600" dirty="0" smtClean="0">
                <a:solidFill>
                  <a:prstClr val="white"/>
                </a:solidFill>
              </a:rPr>
              <a:t>), sottoposto </a:t>
            </a:r>
            <a:r>
              <a:rPr lang="it-IT" sz="1600" dirty="0">
                <a:solidFill>
                  <a:prstClr val="white"/>
                </a:solidFill>
              </a:rPr>
              <a:t>a </a:t>
            </a:r>
            <a:r>
              <a:rPr lang="it-IT" sz="1600" dirty="0" smtClean="0">
                <a:solidFill>
                  <a:prstClr val="white"/>
                </a:solidFill>
              </a:rPr>
              <a:t>certificazione </a:t>
            </a:r>
            <a:r>
              <a:rPr lang="it-IT" sz="1600" dirty="0">
                <a:solidFill>
                  <a:prstClr val="white"/>
                </a:solidFill>
              </a:rPr>
              <a:t>(solo se mancano OO SS), a meno che almeno due lavoratori chiedano l’intervento di un sindacato </a:t>
            </a:r>
            <a:r>
              <a:rPr lang="it-IT" sz="1600" dirty="0" smtClean="0">
                <a:solidFill>
                  <a:prstClr val="white"/>
                </a:solidFill>
              </a:rPr>
              <a:t>- </a:t>
            </a:r>
            <a:r>
              <a:rPr lang="it-IT" sz="1600" dirty="0">
                <a:solidFill>
                  <a:prstClr val="white"/>
                </a:solidFill>
              </a:rPr>
              <a:t>maggiormente rappresentativo, per </a:t>
            </a:r>
            <a:r>
              <a:rPr lang="it-IT" sz="1600" dirty="0" smtClean="0">
                <a:solidFill>
                  <a:prstClr val="white"/>
                </a:solidFill>
              </a:rPr>
              <a:t>cui </a:t>
            </a:r>
            <a:r>
              <a:rPr lang="it-IT" sz="1600" dirty="0">
                <a:solidFill>
                  <a:prstClr val="white"/>
                </a:solidFill>
              </a:rPr>
              <a:t>si può realizzare solo accordo collettivo aziendale.</a:t>
            </a:r>
          </a:p>
          <a:p>
            <a:pPr algn="just"/>
            <a:r>
              <a:rPr lang="it-IT" sz="1600" dirty="0">
                <a:solidFill>
                  <a:prstClr val="white"/>
                </a:solidFill>
              </a:rPr>
              <a:t>Stessi obiettivi del punto precedente, ed inoltre: </a:t>
            </a:r>
          </a:p>
          <a:p>
            <a:pPr algn="just"/>
            <a:r>
              <a:rPr lang="it-IT" sz="1600" dirty="0">
                <a:solidFill>
                  <a:prstClr val="white"/>
                </a:solidFill>
              </a:rPr>
              <a:t>- elementi di trasparenza della conduzione dell’impresa;</a:t>
            </a:r>
          </a:p>
          <a:p>
            <a:pPr algn="just"/>
            <a:r>
              <a:rPr lang="it-IT" sz="1600" dirty="0">
                <a:solidFill>
                  <a:prstClr val="white"/>
                </a:solidFill>
              </a:rPr>
              <a:t>- regole interne;</a:t>
            </a:r>
          </a:p>
          <a:p>
            <a:pPr algn="just"/>
            <a:r>
              <a:rPr lang="it-IT" sz="1600" dirty="0">
                <a:solidFill>
                  <a:prstClr val="white"/>
                </a:solidFill>
              </a:rPr>
              <a:t>- obiettivi di realizzazione di welfare aziendale ;</a:t>
            </a:r>
          </a:p>
          <a:p>
            <a:pPr algn="just"/>
            <a:r>
              <a:rPr lang="it-IT" sz="1600" dirty="0">
                <a:solidFill>
                  <a:prstClr val="white"/>
                </a:solidFill>
              </a:rPr>
              <a:t>- implementazione sicurezza, formazione  e qualità anche attraverso forme di regolamentazione e responsabilizzazione dei lavoratori  (e relativi premi);</a:t>
            </a:r>
          </a:p>
          <a:p>
            <a:pPr algn="just"/>
            <a:r>
              <a:rPr lang="it-IT" sz="1600" dirty="0">
                <a:solidFill>
                  <a:prstClr val="white"/>
                </a:solidFill>
              </a:rPr>
              <a:t>- partecipazione dei lavoratori alla gestione dell’impresa o alla  divisione degli utili.</a:t>
            </a:r>
            <a:endParaRPr lang="it-IT" sz="1600" b="1" dirty="0">
              <a:solidFill>
                <a:prstClr val="white"/>
              </a:solidFill>
              <a:latin typeface="Gisha" pitchFamily="34" charset="-79"/>
              <a:cs typeface="Gisha" pitchFamily="34" charset="-79"/>
            </a:endParaRPr>
          </a:p>
        </p:txBody>
      </p:sp>
      <p:sp>
        <p:nvSpPr>
          <p:cNvPr id="4" name="Rettangolo 3"/>
          <p:cNvSpPr/>
          <p:nvPr/>
        </p:nvSpPr>
        <p:spPr>
          <a:xfrm>
            <a:off x="3143240" y="828714"/>
            <a:ext cx="2861882" cy="400110"/>
          </a:xfrm>
          <a:prstGeom prst="rect">
            <a:avLst/>
          </a:prstGeom>
        </p:spPr>
        <p:txBody>
          <a:bodyPr wrap="square">
            <a:spAutoFit/>
          </a:bodyPr>
          <a:lstStyle/>
          <a:p>
            <a:pPr algn="ctr"/>
            <a:r>
              <a:rPr lang="it-IT" sz="2000" b="1" dirty="0" smtClean="0">
                <a:solidFill>
                  <a:prstClr val="black"/>
                </a:solidFill>
                <a:latin typeface="Gisha" pitchFamily="34" charset="-79"/>
                <a:cs typeface="Gisha" pitchFamily="34" charset="-79"/>
              </a:rPr>
              <a:t>“</a:t>
            </a:r>
            <a:r>
              <a:rPr lang="it-IT" b="1" dirty="0" smtClean="0">
                <a:solidFill>
                  <a:prstClr val="black"/>
                </a:solidFill>
                <a:latin typeface="Gisha" pitchFamily="34" charset="-79"/>
                <a:cs typeface="Gisha" pitchFamily="34" charset="-79"/>
              </a:rPr>
              <a:t>AVVENTURA LAVORO”</a:t>
            </a:r>
            <a:endParaRPr lang="it-IT" b="1" dirty="0">
              <a:solidFill>
                <a:prstClr val="black"/>
              </a:solidFill>
              <a:latin typeface="Gisha" pitchFamily="34" charset="-79"/>
              <a:cs typeface="Gisha" pitchFamily="34" charset="-79"/>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20" y="714356"/>
            <a:ext cx="8572560" cy="57150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prstClr val="black"/>
                </a:solidFill>
              </a:rPr>
              <a:t>Lavoro Occasionale per mezzo di Buoni lavoro/Voucher</a:t>
            </a:r>
            <a:endParaRPr lang="it-IT" b="1" dirty="0">
              <a:solidFill>
                <a:prstClr val="black"/>
              </a:solidFill>
            </a:endParaRPr>
          </a:p>
        </p:txBody>
      </p:sp>
      <p:sp>
        <p:nvSpPr>
          <p:cNvPr id="3" name="CasellaDiTesto 2"/>
          <p:cNvSpPr txBox="1"/>
          <p:nvPr/>
        </p:nvSpPr>
        <p:spPr>
          <a:xfrm>
            <a:off x="546123" y="2059007"/>
            <a:ext cx="7988766" cy="4247317"/>
          </a:xfrm>
          <a:prstGeom prst="rect">
            <a:avLst/>
          </a:prstGeom>
          <a:noFill/>
        </p:spPr>
        <p:txBody>
          <a:bodyPr wrap="square" rtlCol="0">
            <a:spAutoFit/>
          </a:bodyPr>
          <a:lstStyle/>
          <a:p>
            <a:pPr marL="342900" indent="-342900" algn="just">
              <a:buFontTx/>
              <a:buAutoNum type="alphaLcPeriod"/>
            </a:pPr>
            <a:r>
              <a:rPr lang="it-IT" i="1" dirty="0" smtClean="0">
                <a:solidFill>
                  <a:prstClr val="black"/>
                </a:solidFill>
              </a:rPr>
              <a:t>Il </a:t>
            </a:r>
            <a:r>
              <a:rPr lang="it-IT" i="1" dirty="0">
                <a:solidFill>
                  <a:prstClr val="black"/>
                </a:solidFill>
              </a:rPr>
              <a:t>lavoro occasionale è indifferente alla qualificazione di lavoro subordinato, professionale o imprenditoriale, data  la scarsa incisività economica dello stesso</a:t>
            </a:r>
            <a:r>
              <a:rPr lang="it-IT" i="1" dirty="0" smtClean="0">
                <a:solidFill>
                  <a:prstClr val="black"/>
                </a:solidFill>
              </a:rPr>
              <a:t>.</a:t>
            </a:r>
          </a:p>
          <a:p>
            <a:pPr marL="342900" indent="-342900" algn="just">
              <a:buFontTx/>
              <a:buAutoNum type="alphaLcPeriod"/>
            </a:pPr>
            <a:endParaRPr lang="it-IT" dirty="0">
              <a:solidFill>
                <a:prstClr val="black"/>
              </a:solidFill>
            </a:endParaRPr>
          </a:p>
          <a:p>
            <a:pPr algn="just"/>
            <a:r>
              <a:rPr lang="it-IT" i="1" dirty="0">
                <a:solidFill>
                  <a:prstClr val="black"/>
                </a:solidFill>
              </a:rPr>
              <a:t>b. Il lavoro occasionale è ammesso per ogni e qualsiasi tipologia di lavoro o committente, per contratti che (in rapporto al singolo committente o soggetti collegati) non prevedano superiori a </a:t>
            </a:r>
            <a:r>
              <a:rPr lang="it-IT" b="1" i="1" dirty="0">
                <a:solidFill>
                  <a:prstClr val="black"/>
                </a:solidFill>
              </a:rPr>
              <a:t>euro 4.000 netti</a:t>
            </a:r>
            <a:r>
              <a:rPr lang="it-IT" i="1" dirty="0">
                <a:solidFill>
                  <a:prstClr val="black"/>
                </a:solidFill>
              </a:rPr>
              <a:t> per anno</a:t>
            </a:r>
            <a:r>
              <a:rPr lang="it-IT" b="1" i="1" dirty="0">
                <a:solidFill>
                  <a:prstClr val="black"/>
                </a:solidFill>
              </a:rPr>
              <a:t> </a:t>
            </a:r>
            <a:r>
              <a:rPr lang="it-IT" b="1" i="1" dirty="0" smtClean="0">
                <a:solidFill>
                  <a:prstClr val="black"/>
                </a:solidFill>
              </a:rPr>
              <a:t>solare</a:t>
            </a:r>
          </a:p>
          <a:p>
            <a:pPr algn="just"/>
            <a:endParaRPr lang="it-IT" dirty="0">
              <a:solidFill>
                <a:prstClr val="black"/>
              </a:solidFill>
            </a:endParaRPr>
          </a:p>
          <a:p>
            <a:pPr algn="just"/>
            <a:r>
              <a:rPr lang="it-IT" i="1" dirty="0" smtClean="0">
                <a:solidFill>
                  <a:prstClr val="black"/>
                </a:solidFill>
              </a:rPr>
              <a:t>c. </a:t>
            </a:r>
            <a:r>
              <a:rPr lang="it-IT" i="1" dirty="0">
                <a:solidFill>
                  <a:prstClr val="black"/>
                </a:solidFill>
              </a:rPr>
              <a:t>Il reddito derivante da lavoro occasionale a voucher è esente fiscalmente. Tuttavia, se per anno </a:t>
            </a:r>
            <a:r>
              <a:rPr lang="it-IT" b="1" i="1" dirty="0">
                <a:solidFill>
                  <a:prstClr val="black"/>
                </a:solidFill>
              </a:rPr>
              <a:t>fiscale</a:t>
            </a:r>
            <a:r>
              <a:rPr lang="it-IT" i="1" dirty="0">
                <a:solidFill>
                  <a:prstClr val="black"/>
                </a:solidFill>
              </a:rPr>
              <a:t>, i compensi globali  in capo al percettore superano </a:t>
            </a:r>
            <a:r>
              <a:rPr lang="it-IT" b="1" i="1" dirty="0">
                <a:solidFill>
                  <a:prstClr val="black"/>
                </a:solidFill>
              </a:rPr>
              <a:t>euro 8.000 netti</a:t>
            </a:r>
            <a:r>
              <a:rPr lang="it-IT" i="1" dirty="0">
                <a:solidFill>
                  <a:prstClr val="black"/>
                </a:solidFill>
              </a:rPr>
              <a:t> , tutto il reddito viene considerato assimilato a reddito di lavoro dipendente, con obbligo del percettore di dichiarazione e assoggettamento fiscale.</a:t>
            </a:r>
            <a:endParaRPr lang="it-IT" dirty="0">
              <a:solidFill>
                <a:prstClr val="black"/>
              </a:solidFill>
            </a:endParaRPr>
          </a:p>
          <a:p>
            <a:endParaRPr lang="it-IT" dirty="0">
              <a:solidFill>
                <a:prstClr val="black"/>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00100" y="2000240"/>
            <a:ext cx="7143800" cy="4247317"/>
          </a:xfrm>
          <a:prstGeom prst="rect">
            <a:avLst/>
          </a:prstGeom>
          <a:noFill/>
        </p:spPr>
        <p:txBody>
          <a:bodyPr wrap="square" rtlCol="0">
            <a:spAutoFit/>
          </a:bodyPr>
          <a:lstStyle/>
          <a:p>
            <a:pPr algn="just"/>
            <a:r>
              <a:rPr lang="it-IT" i="1" dirty="0" smtClean="0">
                <a:solidFill>
                  <a:prstClr val="black"/>
                </a:solidFill>
              </a:rPr>
              <a:t>d.   Si </a:t>
            </a:r>
            <a:r>
              <a:rPr lang="it-IT" i="1" dirty="0">
                <a:solidFill>
                  <a:prstClr val="black"/>
                </a:solidFill>
              </a:rPr>
              <a:t>ritiene che il valore unitario (mantenendo il lordo nominale a 10 euro)  debba essere rivisto come segue: netto </a:t>
            </a:r>
            <a:r>
              <a:rPr lang="it-IT" b="1" i="1" dirty="0">
                <a:solidFill>
                  <a:prstClr val="black"/>
                </a:solidFill>
              </a:rPr>
              <a:t>euro 7.00</a:t>
            </a:r>
            <a:r>
              <a:rPr lang="it-IT" i="1" dirty="0">
                <a:solidFill>
                  <a:prstClr val="black"/>
                </a:solidFill>
              </a:rPr>
              <a:t> (70 %) , percentuali 22 % Inps,  5% Inail, 3 % gestore)</a:t>
            </a:r>
            <a:endParaRPr lang="it-IT" dirty="0">
              <a:solidFill>
                <a:prstClr val="black"/>
              </a:solidFill>
            </a:endParaRPr>
          </a:p>
          <a:p>
            <a:pPr algn="just"/>
            <a:endParaRPr lang="it-IT" dirty="0" smtClean="0">
              <a:solidFill>
                <a:prstClr val="black"/>
              </a:solidFill>
            </a:endParaRPr>
          </a:p>
          <a:p>
            <a:pPr algn="just"/>
            <a:r>
              <a:rPr lang="it-IT" i="1" dirty="0" smtClean="0">
                <a:solidFill>
                  <a:prstClr val="black"/>
                </a:solidFill>
              </a:rPr>
              <a:t>e.   Il </a:t>
            </a:r>
            <a:r>
              <a:rPr lang="it-IT" i="1" dirty="0">
                <a:solidFill>
                  <a:prstClr val="black"/>
                </a:solidFill>
              </a:rPr>
              <a:t>lavoro occasionale deve essere comunicato preventivamente a Inps</a:t>
            </a:r>
            <a:r>
              <a:rPr lang="it-IT" i="1" dirty="0" smtClean="0">
                <a:solidFill>
                  <a:prstClr val="black"/>
                </a:solidFill>
              </a:rPr>
              <a:t>.</a:t>
            </a:r>
          </a:p>
          <a:p>
            <a:pPr algn="just"/>
            <a:endParaRPr lang="it-IT" i="1" dirty="0" smtClean="0">
              <a:solidFill>
                <a:prstClr val="black"/>
              </a:solidFill>
            </a:endParaRPr>
          </a:p>
          <a:p>
            <a:pPr algn="just"/>
            <a:r>
              <a:rPr lang="it-IT" i="1" dirty="0" smtClean="0">
                <a:solidFill>
                  <a:prstClr val="black"/>
                </a:solidFill>
              </a:rPr>
              <a:t>f.   </a:t>
            </a:r>
            <a:r>
              <a:rPr lang="it-IT" i="1" dirty="0">
                <a:solidFill>
                  <a:prstClr val="black"/>
                </a:solidFill>
              </a:rPr>
              <a:t>Il valore orario minimo della prestazione (1 voucher = 1 h. di lavoro) non vale per </a:t>
            </a:r>
            <a:r>
              <a:rPr lang="it-IT" i="1" dirty="0" smtClean="0">
                <a:solidFill>
                  <a:prstClr val="black"/>
                </a:solidFill>
              </a:rPr>
              <a:t>studenti, </a:t>
            </a:r>
            <a:r>
              <a:rPr lang="it-IT" i="1" dirty="0">
                <a:solidFill>
                  <a:prstClr val="black"/>
                </a:solidFill>
              </a:rPr>
              <a:t>pensionati, collaboratori familiari occasionali, volontari, sportivi dilettanti, ovvero per prestazione con retribuzione complessivamente concordata “a corpo”. </a:t>
            </a:r>
            <a:endParaRPr lang="it-IT" dirty="0">
              <a:solidFill>
                <a:prstClr val="black"/>
              </a:solidFill>
            </a:endParaRPr>
          </a:p>
          <a:p>
            <a:endParaRPr lang="it-IT" dirty="0">
              <a:solidFill>
                <a:prstClr val="black"/>
              </a:solidFill>
            </a:endParaRPr>
          </a:p>
          <a:p>
            <a:endParaRPr lang="it-IT" dirty="0">
              <a:solidFill>
                <a:prstClr val="black"/>
              </a:solidFill>
            </a:endParaRPr>
          </a:p>
        </p:txBody>
      </p:sp>
      <p:sp>
        <p:nvSpPr>
          <p:cNvPr id="5" name="Rettangolo 4"/>
          <p:cNvSpPr/>
          <p:nvPr/>
        </p:nvSpPr>
        <p:spPr>
          <a:xfrm>
            <a:off x="285720" y="714356"/>
            <a:ext cx="8572560" cy="57150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prstClr val="black"/>
                </a:solidFill>
              </a:rPr>
              <a:t>Lavoro Occasionale per mezzo di Buoni lavoro/Voucher</a:t>
            </a:r>
            <a:endParaRPr lang="it-IT" b="1" dirty="0">
              <a:solidFill>
                <a:prstClr val="black"/>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85720" y="714356"/>
            <a:ext cx="8572560" cy="57150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prstClr val="black"/>
                </a:solidFill>
              </a:rPr>
              <a:t>Lavoro Occasionale per mezzo di Buoni lavoro/Voucher</a:t>
            </a:r>
            <a:endParaRPr lang="it-IT" b="1" dirty="0">
              <a:solidFill>
                <a:prstClr val="black"/>
              </a:solidFill>
            </a:endParaRPr>
          </a:p>
        </p:txBody>
      </p:sp>
      <p:sp>
        <p:nvSpPr>
          <p:cNvPr id="7" name="CasellaDiTesto 6"/>
          <p:cNvSpPr txBox="1"/>
          <p:nvPr/>
        </p:nvSpPr>
        <p:spPr>
          <a:xfrm>
            <a:off x="857224" y="1785926"/>
            <a:ext cx="7429552" cy="4801314"/>
          </a:xfrm>
          <a:prstGeom prst="rect">
            <a:avLst/>
          </a:prstGeom>
          <a:noFill/>
        </p:spPr>
        <p:txBody>
          <a:bodyPr wrap="square" rtlCol="0">
            <a:spAutoFit/>
          </a:bodyPr>
          <a:lstStyle/>
          <a:p>
            <a:pPr marL="400050" indent="-400050" algn="just"/>
            <a:r>
              <a:rPr lang="it-IT" i="1" dirty="0" smtClean="0">
                <a:solidFill>
                  <a:prstClr val="black"/>
                </a:solidFill>
              </a:rPr>
              <a:t>g.   Il </a:t>
            </a:r>
            <a:r>
              <a:rPr lang="it-IT" i="1" dirty="0">
                <a:solidFill>
                  <a:prstClr val="black"/>
                </a:solidFill>
              </a:rPr>
              <a:t>lavoro occasionale può essere esercitato anche per lavori in appalto (ma non in casi di  somministrazione o distacco</a:t>
            </a:r>
            <a:r>
              <a:rPr lang="it-IT" i="1" dirty="0" smtClean="0">
                <a:solidFill>
                  <a:prstClr val="black"/>
                </a:solidFill>
              </a:rPr>
              <a:t>).</a:t>
            </a:r>
          </a:p>
          <a:p>
            <a:pPr marL="400050" indent="-400050" algn="just">
              <a:buFontTx/>
              <a:buAutoNum type="romanLcPeriod"/>
            </a:pPr>
            <a:endParaRPr lang="it-IT" dirty="0">
              <a:solidFill>
                <a:prstClr val="black"/>
              </a:solidFill>
            </a:endParaRPr>
          </a:p>
          <a:p>
            <a:pPr algn="just"/>
            <a:r>
              <a:rPr lang="it-IT" i="1" dirty="0" smtClean="0">
                <a:solidFill>
                  <a:prstClr val="black"/>
                </a:solidFill>
              </a:rPr>
              <a:t>h.  Possono </a:t>
            </a:r>
            <a:r>
              <a:rPr lang="it-IT" i="1" dirty="0">
                <a:solidFill>
                  <a:prstClr val="black"/>
                </a:solidFill>
              </a:rPr>
              <a:t>essere stabiliti per legge limiti percentuali per l’utilizzo di prestatori a mezzo di voucher: si suppone l’utilizzo non superiore al </a:t>
            </a:r>
            <a:r>
              <a:rPr lang="it-IT" b="1" i="1" dirty="0">
                <a:solidFill>
                  <a:prstClr val="black"/>
                </a:solidFill>
              </a:rPr>
              <a:t>30 %</a:t>
            </a:r>
            <a:r>
              <a:rPr lang="it-IT" i="1" dirty="0">
                <a:solidFill>
                  <a:prstClr val="black"/>
                </a:solidFill>
              </a:rPr>
              <a:t> della forza lavoro del committente, con un limite minimo fino a </a:t>
            </a:r>
            <a:r>
              <a:rPr lang="it-IT" b="1" i="1" dirty="0">
                <a:solidFill>
                  <a:prstClr val="black"/>
                </a:solidFill>
              </a:rPr>
              <a:t>3</a:t>
            </a:r>
            <a:r>
              <a:rPr lang="it-IT" i="1" dirty="0">
                <a:solidFill>
                  <a:prstClr val="black"/>
                </a:solidFill>
              </a:rPr>
              <a:t> prestatori (salvo volontari o sportivi dilettantistici</a:t>
            </a:r>
            <a:r>
              <a:rPr lang="it-IT" i="1" dirty="0" smtClean="0">
                <a:solidFill>
                  <a:prstClr val="black"/>
                </a:solidFill>
              </a:rPr>
              <a:t>).</a:t>
            </a:r>
          </a:p>
          <a:p>
            <a:pPr algn="just"/>
            <a:endParaRPr lang="it-IT" dirty="0">
              <a:solidFill>
                <a:prstClr val="black"/>
              </a:solidFill>
            </a:endParaRPr>
          </a:p>
          <a:p>
            <a:pPr algn="just"/>
            <a:r>
              <a:rPr lang="it-IT" i="1" dirty="0" smtClean="0">
                <a:solidFill>
                  <a:prstClr val="black"/>
                </a:solidFill>
              </a:rPr>
              <a:t>i.   Il </a:t>
            </a:r>
            <a:r>
              <a:rPr lang="it-IT" i="1" dirty="0">
                <a:solidFill>
                  <a:prstClr val="black"/>
                </a:solidFill>
              </a:rPr>
              <a:t>lavoro occasionale prestato fuori dai limiti o dalle condizioni qui previste è considerato lavoro subordinato a tempo pieno ed indeterminato e, in caso di rilevamento di prestazione senza  comunicazione preventiva, è applicabile la maxi-sanzione per lavoro nero.</a:t>
            </a:r>
            <a:endParaRPr lang="it-IT" dirty="0">
              <a:solidFill>
                <a:prstClr val="black"/>
              </a:solidFill>
            </a:endParaRPr>
          </a:p>
          <a:p>
            <a:endParaRPr lang="it-IT" dirty="0">
              <a:solidFill>
                <a:prstClr val="black"/>
              </a:solidFill>
            </a:endParaRPr>
          </a:p>
          <a:p>
            <a:endParaRPr lang="it-IT" dirty="0">
              <a:solidFill>
                <a:prstClr val="black"/>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3" name="CasellaDiTesto 2"/>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
        <p:nvSpPr>
          <p:cNvPr id="4" name="CasellaDiTesto 3"/>
          <p:cNvSpPr txBox="1"/>
          <p:nvPr/>
        </p:nvSpPr>
        <p:spPr>
          <a:xfrm>
            <a:off x="636713" y="2071678"/>
            <a:ext cx="7607695" cy="3046988"/>
          </a:xfrm>
          <a:prstGeom prst="rect">
            <a:avLst/>
          </a:prstGeom>
          <a:noFill/>
        </p:spPr>
        <p:txBody>
          <a:bodyPr wrap="square" rtlCol="0">
            <a:spAutoFit/>
          </a:bodyPr>
          <a:lstStyle/>
          <a:p>
            <a:pPr algn="just" defTabSz="914400"/>
            <a:r>
              <a:rPr lang="it-IT" sz="2400" dirty="0" smtClean="0">
                <a:solidFill>
                  <a:prstClr val="black"/>
                </a:solidFill>
              </a:rPr>
              <a:t>Il disegno di legge n 1428 , che si compone di tre capi e sei articoli, è volto ad affrontare il delicato e rilevante tema dell'occupazione, sotto i diversi profili attinenti al sistema delle tutele a sostegno dei soggetti in cerca di occupazione, al riordino e alla semplificazione del mercato del lavoro, nonché alla possibilità di rafforzare le misure a tutela della genitorialità.</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85720" y="714356"/>
            <a:ext cx="8572560" cy="57150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prstClr val="black"/>
                </a:solidFill>
              </a:rPr>
              <a:t>Lavoro Occasionale per mezzo di Buoni lavoro/Voucher</a:t>
            </a:r>
            <a:endParaRPr lang="it-IT" b="1" dirty="0">
              <a:solidFill>
                <a:prstClr val="black"/>
              </a:solidFill>
            </a:endParaRPr>
          </a:p>
        </p:txBody>
      </p:sp>
      <p:sp>
        <p:nvSpPr>
          <p:cNvPr id="3" name="Rettangolo 2"/>
          <p:cNvSpPr/>
          <p:nvPr/>
        </p:nvSpPr>
        <p:spPr>
          <a:xfrm>
            <a:off x="1357290" y="2214554"/>
            <a:ext cx="6429420" cy="2571768"/>
          </a:xfrm>
          <a:prstGeom prst="rect">
            <a:avLst/>
          </a:prstGeom>
          <a:noFill/>
          <a:ln>
            <a:solidFill>
              <a:srgbClr val="F4A10C"/>
            </a:solidFill>
          </a:ln>
          <a:effectLst>
            <a:glow rad="101600">
              <a:srgbClr val="F4A10C">
                <a:alpha val="60000"/>
              </a:srgbClr>
            </a:glow>
          </a:effectLst>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just"/>
            <a:r>
              <a:rPr lang="it-IT" sz="2000" dirty="0">
                <a:solidFill>
                  <a:prstClr val="black"/>
                </a:solidFill>
              </a:rPr>
              <a:t>Viene in tal modo fatto confluire nel voucher qualsiasi altro riferimento a lavoro  occasionale (“mini </a:t>
            </a:r>
            <a:r>
              <a:rPr lang="it-IT" sz="2000" dirty="0" err="1">
                <a:solidFill>
                  <a:prstClr val="black"/>
                </a:solidFill>
              </a:rPr>
              <a:t>cococo</a:t>
            </a:r>
            <a:r>
              <a:rPr lang="it-IT" sz="2000" dirty="0">
                <a:solidFill>
                  <a:prstClr val="black"/>
                </a:solidFill>
              </a:rPr>
              <a:t>”, rit. acconto, etc.) ed anche piccoli lavori “</a:t>
            </a:r>
            <a:r>
              <a:rPr lang="it-IT" sz="2000" i="1" dirty="0">
                <a:solidFill>
                  <a:prstClr val="black"/>
                </a:solidFill>
              </a:rPr>
              <a:t>free-lance</a:t>
            </a:r>
            <a:r>
              <a:rPr lang="it-IT" sz="2000" dirty="0" smtClean="0">
                <a:solidFill>
                  <a:prstClr val="black"/>
                </a:solidFill>
              </a:rPr>
              <a:t>”.</a:t>
            </a:r>
          </a:p>
          <a:p>
            <a:pPr algn="just"/>
            <a:endParaRPr lang="it-IT" sz="2000" dirty="0">
              <a:solidFill>
                <a:prstClr val="black"/>
              </a:solidFill>
            </a:endParaRPr>
          </a:p>
          <a:p>
            <a:pPr algn="just"/>
            <a:r>
              <a:rPr lang="it-IT" sz="2000" dirty="0">
                <a:solidFill>
                  <a:prstClr val="black"/>
                </a:solidFill>
              </a:rPr>
              <a:t>Il lavoro a chiamata non viene assorbito dalla presente </a:t>
            </a:r>
            <a:r>
              <a:rPr lang="it-IT" sz="2000" dirty="0" smtClean="0">
                <a:solidFill>
                  <a:prstClr val="black"/>
                </a:solidFill>
              </a:rPr>
              <a:t>fattispecie.</a:t>
            </a:r>
            <a:endParaRPr lang="it-IT" dirty="0">
              <a:solidFill>
                <a:prstClr val="white"/>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285852" y="1285860"/>
            <a:ext cx="6572296" cy="428628"/>
          </a:xfrm>
          <a:prstGeom prst="rect">
            <a:avLst/>
          </a:prstGeom>
          <a:solidFill>
            <a:srgbClr val="FF8C19"/>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it-IT" sz="2400" b="1" dirty="0" smtClean="0">
                <a:solidFill>
                  <a:prstClr val="white"/>
                </a:solidFill>
              </a:rPr>
              <a:t>LICENZIAMENTI E DIMISSIONI</a:t>
            </a:r>
            <a:endParaRPr lang="it-IT" sz="2400" b="1" dirty="0">
              <a:solidFill>
                <a:prstClr val="white"/>
              </a:solidFill>
            </a:endParaRPr>
          </a:p>
        </p:txBody>
      </p:sp>
      <p:sp>
        <p:nvSpPr>
          <p:cNvPr id="4" name="CasellaDiTesto 3"/>
          <p:cNvSpPr txBox="1"/>
          <p:nvPr/>
        </p:nvSpPr>
        <p:spPr>
          <a:xfrm>
            <a:off x="857224" y="2643182"/>
            <a:ext cx="7429552" cy="2862322"/>
          </a:xfrm>
          <a:prstGeom prst="rect">
            <a:avLst/>
          </a:prstGeom>
          <a:noFill/>
        </p:spPr>
        <p:txBody>
          <a:bodyPr wrap="square" rtlCol="0">
            <a:spAutoFit/>
          </a:bodyPr>
          <a:lstStyle/>
          <a:p>
            <a:pPr algn="just"/>
            <a:r>
              <a:rPr lang="it-IT" sz="2000" dirty="0">
                <a:solidFill>
                  <a:prstClr val="black"/>
                </a:solidFill>
              </a:rPr>
              <a:t>In generale, riteniamo che il licenziamento debba essere percepito come un “fatto possibile” (per quanto con effetti  gravi) nell’ambito di un rapporto di lavoro, e che la reintegrazione sia un rimedio solo eccezionalmente esperibile</a:t>
            </a:r>
            <a:r>
              <a:rPr lang="it-IT" sz="2000" dirty="0" smtClean="0">
                <a:solidFill>
                  <a:prstClr val="black"/>
                </a:solidFill>
              </a:rPr>
              <a:t>.</a:t>
            </a:r>
          </a:p>
          <a:p>
            <a:pPr algn="just"/>
            <a:endParaRPr lang="it-IT" sz="2000" dirty="0">
              <a:solidFill>
                <a:prstClr val="black"/>
              </a:solidFill>
            </a:endParaRPr>
          </a:p>
          <a:p>
            <a:pPr algn="just"/>
            <a:r>
              <a:rPr lang="it-IT" sz="2000" dirty="0">
                <a:solidFill>
                  <a:prstClr val="black"/>
                </a:solidFill>
              </a:rPr>
              <a:t>Riteniamo altresì che la forma risarcitoria debba essere graduata in funzione della dimensione aziendale</a:t>
            </a:r>
            <a:r>
              <a:rPr lang="it-IT" sz="2000" dirty="0" smtClean="0">
                <a:solidFill>
                  <a:prstClr val="black"/>
                </a:solidFill>
              </a:rPr>
              <a:t>.</a:t>
            </a:r>
          </a:p>
          <a:p>
            <a:pPr algn="just"/>
            <a:endParaRPr lang="it-IT" sz="2000" dirty="0">
              <a:solidFill>
                <a:prstClr val="white"/>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928670"/>
            <a:ext cx="6572296" cy="428628"/>
          </a:xfrm>
          <a:prstGeom prst="rect">
            <a:avLst/>
          </a:prstGeom>
          <a:solidFill>
            <a:srgbClr val="FF8C19"/>
          </a:solidFill>
          <a:ln>
            <a:solidFill>
              <a:srgbClr val="F4A10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prstClr val="white"/>
                </a:solidFill>
              </a:rPr>
              <a:t>LICENZIAMENTO</a:t>
            </a:r>
            <a:endParaRPr lang="it-IT" b="1" dirty="0">
              <a:solidFill>
                <a:prstClr val="white"/>
              </a:solidFill>
            </a:endParaRPr>
          </a:p>
        </p:txBody>
      </p:sp>
      <p:sp>
        <p:nvSpPr>
          <p:cNvPr id="3" name="Rettangolo 2"/>
          <p:cNvSpPr/>
          <p:nvPr/>
        </p:nvSpPr>
        <p:spPr>
          <a:xfrm>
            <a:off x="1285852" y="4867274"/>
            <a:ext cx="6643734" cy="1133493"/>
          </a:xfrm>
          <a:prstGeom prst="rect">
            <a:avLst/>
          </a:prstGeom>
          <a:noFill/>
          <a:ln>
            <a:solidFill>
              <a:srgbClr val="F4A10C"/>
            </a:solidFill>
          </a:ln>
          <a:effectLst>
            <a:glow rad="101600">
              <a:srgbClr val="FF8C19">
                <a:alpha val="40000"/>
              </a:srgb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400" dirty="0">
                <a:solidFill>
                  <a:prstClr val="black"/>
                </a:solidFill>
              </a:rPr>
              <a:t>Il  licenziamento deve essere soggetto all’obbligo di comunicazione scritta (pena nullità), comprensiva della motivazione concreta del licenziamento (pena illegittimità dello stesso, salvo la prova dell’ intento discriminatorio).</a:t>
            </a:r>
          </a:p>
          <a:p>
            <a:r>
              <a:rPr lang="it-IT" sz="1400" dirty="0">
                <a:solidFill>
                  <a:prstClr val="black"/>
                </a:solidFill>
              </a:rPr>
              <a:t>Il licenziamento del lavoratore domestico può avvenire </a:t>
            </a:r>
            <a:r>
              <a:rPr lang="it-IT" sz="1400" i="1" dirty="0">
                <a:solidFill>
                  <a:prstClr val="black"/>
                </a:solidFill>
              </a:rPr>
              <a:t>ad </a:t>
            </a:r>
            <a:r>
              <a:rPr lang="it-IT" sz="1400" i="1" dirty="0" err="1">
                <a:solidFill>
                  <a:prstClr val="black"/>
                </a:solidFill>
              </a:rPr>
              <a:t>nutum</a:t>
            </a:r>
            <a:r>
              <a:rPr lang="it-IT" sz="1400" i="1" dirty="0" smtClean="0">
                <a:solidFill>
                  <a:prstClr val="black"/>
                </a:solidFill>
              </a:rPr>
              <a:t>.</a:t>
            </a:r>
            <a:endParaRPr lang="it-IT" sz="1400" dirty="0">
              <a:solidFill>
                <a:prstClr val="black"/>
              </a:solidFill>
            </a:endParaRPr>
          </a:p>
        </p:txBody>
      </p:sp>
      <p:sp>
        <p:nvSpPr>
          <p:cNvPr id="4" name="CasellaDiTesto 3"/>
          <p:cNvSpPr txBox="1"/>
          <p:nvPr/>
        </p:nvSpPr>
        <p:spPr>
          <a:xfrm>
            <a:off x="714348" y="1804928"/>
            <a:ext cx="7715304" cy="2862322"/>
          </a:xfrm>
          <a:prstGeom prst="rect">
            <a:avLst/>
          </a:prstGeom>
          <a:noFill/>
        </p:spPr>
        <p:txBody>
          <a:bodyPr wrap="square" rtlCol="0">
            <a:spAutoFit/>
          </a:bodyPr>
          <a:lstStyle/>
          <a:p>
            <a:pPr algn="just"/>
            <a:r>
              <a:rPr lang="it-IT" dirty="0">
                <a:solidFill>
                  <a:prstClr val="black"/>
                </a:solidFill>
              </a:rPr>
              <a:t>Ci sembra utile mantenere l’attuale normativa sul </a:t>
            </a:r>
            <a:r>
              <a:rPr lang="it-IT" b="1" dirty="0">
                <a:solidFill>
                  <a:prstClr val="black"/>
                </a:solidFill>
              </a:rPr>
              <a:t>reintegro </a:t>
            </a:r>
            <a:r>
              <a:rPr lang="it-IT" dirty="0">
                <a:solidFill>
                  <a:prstClr val="black"/>
                </a:solidFill>
              </a:rPr>
              <a:t>relativamente al licenziamento discriminatorio, ritorsivo ovvero nullo </a:t>
            </a:r>
            <a:r>
              <a:rPr lang="it-IT" i="1" dirty="0">
                <a:solidFill>
                  <a:prstClr val="black"/>
                </a:solidFill>
              </a:rPr>
              <a:t>ex </a:t>
            </a:r>
            <a:r>
              <a:rPr lang="it-IT" i="1" dirty="0" err="1">
                <a:solidFill>
                  <a:prstClr val="black"/>
                </a:solidFill>
              </a:rPr>
              <a:t>lege</a:t>
            </a:r>
            <a:r>
              <a:rPr lang="it-IT" dirty="0">
                <a:solidFill>
                  <a:prstClr val="black"/>
                </a:solidFill>
              </a:rPr>
              <a:t>, per qualsiasi datore di lavoro . </a:t>
            </a:r>
          </a:p>
          <a:p>
            <a:pPr algn="just"/>
            <a:r>
              <a:rPr lang="it-IT" dirty="0">
                <a:solidFill>
                  <a:prstClr val="black"/>
                </a:solidFill>
              </a:rPr>
              <a:t>Proponiamo di integrare l’attuale norma con la seguente previsione, relativa alla quantificazione della indennità spettante al lavoratore che opta per la non ripresa del lavoro post-reintegro:</a:t>
            </a:r>
          </a:p>
          <a:p>
            <a:pPr algn="just"/>
            <a:r>
              <a:rPr lang="it-IT" dirty="0">
                <a:solidFill>
                  <a:prstClr val="black"/>
                </a:solidFill>
              </a:rPr>
              <a:t>- 6 mesi in via generale;</a:t>
            </a:r>
          </a:p>
          <a:p>
            <a:pPr algn="just"/>
            <a:r>
              <a:rPr lang="it-IT" dirty="0">
                <a:solidFill>
                  <a:prstClr val="black"/>
                </a:solidFill>
              </a:rPr>
              <a:t>- 15 mesi se licenziamento discriminatorio;</a:t>
            </a:r>
          </a:p>
          <a:p>
            <a:pPr algn="just"/>
            <a:r>
              <a:rPr lang="it-IT" dirty="0">
                <a:solidFill>
                  <a:prstClr val="black"/>
                </a:solidFill>
              </a:rPr>
              <a:t>- 4 mesi (fissi) per lavoratori domestici.</a:t>
            </a:r>
          </a:p>
          <a:p>
            <a:endParaRPr lang="it-IT" dirty="0">
              <a:solidFill>
                <a:prstClr val="black"/>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714356"/>
            <a:ext cx="6643734" cy="428628"/>
          </a:xfrm>
          <a:prstGeom prst="rect">
            <a:avLst/>
          </a:prstGeom>
          <a:solidFill>
            <a:srgbClr val="FF8C19"/>
          </a:solidFill>
          <a:ln>
            <a:solidFill>
              <a:srgbClr val="F4A10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prstClr val="white"/>
                </a:solidFill>
              </a:rPr>
              <a:t>LICENZIAMENTO</a:t>
            </a:r>
            <a:endParaRPr lang="it-IT" b="1" dirty="0">
              <a:solidFill>
                <a:prstClr val="white"/>
              </a:solidFill>
            </a:endParaRPr>
          </a:p>
        </p:txBody>
      </p:sp>
      <p:sp>
        <p:nvSpPr>
          <p:cNvPr id="3" name="CasellaDiTesto 2"/>
          <p:cNvSpPr txBox="1"/>
          <p:nvPr/>
        </p:nvSpPr>
        <p:spPr>
          <a:xfrm>
            <a:off x="714348" y="1642765"/>
            <a:ext cx="7715304" cy="4985980"/>
          </a:xfrm>
          <a:prstGeom prst="rect">
            <a:avLst/>
          </a:prstGeom>
          <a:noFill/>
        </p:spPr>
        <p:txBody>
          <a:bodyPr wrap="square" rtlCol="0">
            <a:spAutoFit/>
          </a:bodyPr>
          <a:lstStyle/>
          <a:p>
            <a:pPr algn="just"/>
            <a:r>
              <a:rPr lang="it-IT" dirty="0">
                <a:solidFill>
                  <a:prstClr val="black"/>
                </a:solidFill>
              </a:rPr>
              <a:t>Il licenziamento illegittimo è soggetto ad una  tutela </a:t>
            </a:r>
            <a:r>
              <a:rPr lang="it-IT" u="sng" dirty="0">
                <a:solidFill>
                  <a:prstClr val="black"/>
                </a:solidFill>
              </a:rPr>
              <a:t>unicamente</a:t>
            </a:r>
            <a:r>
              <a:rPr lang="it-IT" dirty="0">
                <a:solidFill>
                  <a:prstClr val="black"/>
                </a:solidFill>
              </a:rPr>
              <a:t> obbligatoria, consistente nel pagamento di una indennità risarcitoria pari ad </a:t>
            </a:r>
            <a:r>
              <a:rPr lang="it-IT" b="1" dirty="0">
                <a:solidFill>
                  <a:prstClr val="black"/>
                </a:solidFill>
              </a:rPr>
              <a:t>una mensilità (retribuzione di fatto) </a:t>
            </a:r>
            <a:r>
              <a:rPr lang="it-IT" dirty="0">
                <a:solidFill>
                  <a:prstClr val="black"/>
                </a:solidFill>
              </a:rPr>
              <a:t> </a:t>
            </a:r>
            <a:r>
              <a:rPr lang="it-IT" b="1" dirty="0">
                <a:solidFill>
                  <a:prstClr val="black"/>
                </a:solidFill>
              </a:rPr>
              <a:t>per ogni anno o frazione di anno lavorato</a:t>
            </a:r>
            <a:r>
              <a:rPr lang="it-IT" dirty="0">
                <a:solidFill>
                  <a:prstClr val="black"/>
                </a:solidFill>
              </a:rPr>
              <a:t>, con i seguenti correttivi</a:t>
            </a:r>
            <a:r>
              <a:rPr lang="it-IT" dirty="0" smtClean="0">
                <a:solidFill>
                  <a:prstClr val="black"/>
                </a:solidFill>
              </a:rPr>
              <a:t>:</a:t>
            </a:r>
          </a:p>
          <a:p>
            <a:pPr algn="just"/>
            <a:endParaRPr lang="it-IT" dirty="0">
              <a:solidFill>
                <a:prstClr val="black"/>
              </a:solidFill>
            </a:endParaRPr>
          </a:p>
          <a:p>
            <a:pPr algn="just"/>
            <a:r>
              <a:rPr lang="it-IT" sz="1600" dirty="0">
                <a:solidFill>
                  <a:prstClr val="black"/>
                </a:solidFill>
              </a:rPr>
              <a:t>- minimo 3 mensilità per tutti, applicabili anche se il licenziamento presenta un mero vizio di forma  procedurale (diverso dall’obbligo di comunicazione e motivazione);</a:t>
            </a:r>
          </a:p>
          <a:p>
            <a:pPr algn="just"/>
            <a:r>
              <a:rPr lang="it-IT" sz="1600" dirty="0">
                <a:solidFill>
                  <a:prstClr val="black"/>
                </a:solidFill>
              </a:rPr>
              <a:t>- micro-imprenditore: </a:t>
            </a:r>
            <a:r>
              <a:rPr lang="it-IT" sz="1600" dirty="0" err="1">
                <a:solidFill>
                  <a:prstClr val="black"/>
                </a:solidFill>
              </a:rPr>
              <a:t>max</a:t>
            </a:r>
            <a:r>
              <a:rPr lang="it-IT" sz="1600" dirty="0">
                <a:solidFill>
                  <a:prstClr val="black"/>
                </a:solidFill>
              </a:rPr>
              <a:t> fino a 6 mensilità, portabili a 9 se il lavoratore licenziato ha  più di  15 anni di  anzianità aziendale;</a:t>
            </a:r>
          </a:p>
          <a:p>
            <a:pPr algn="just"/>
            <a:r>
              <a:rPr lang="it-IT" sz="1600" dirty="0">
                <a:solidFill>
                  <a:prstClr val="black"/>
                </a:solidFill>
              </a:rPr>
              <a:t>- piccolo imprenditore: minimo 6 mensilità e </a:t>
            </a:r>
            <a:r>
              <a:rPr lang="it-IT" sz="1600" dirty="0" err="1">
                <a:solidFill>
                  <a:prstClr val="black"/>
                </a:solidFill>
              </a:rPr>
              <a:t>max</a:t>
            </a:r>
            <a:r>
              <a:rPr lang="it-IT" sz="1600" dirty="0">
                <a:solidFill>
                  <a:prstClr val="black"/>
                </a:solidFill>
              </a:rPr>
              <a:t> 15 mensilità (portabili a </a:t>
            </a:r>
            <a:r>
              <a:rPr lang="it-IT" sz="1600" u="sng" dirty="0">
                <a:solidFill>
                  <a:prstClr val="black"/>
                </a:solidFill>
              </a:rPr>
              <a:t>20</a:t>
            </a:r>
            <a:r>
              <a:rPr lang="it-IT" sz="1600" dirty="0">
                <a:solidFill>
                  <a:prstClr val="black"/>
                </a:solidFill>
              </a:rPr>
              <a:t> se lavoratore </a:t>
            </a:r>
            <a:r>
              <a:rPr lang="it-IT" sz="1600" dirty="0" err="1">
                <a:solidFill>
                  <a:prstClr val="black"/>
                </a:solidFill>
              </a:rPr>
              <a:t>over</a:t>
            </a:r>
            <a:r>
              <a:rPr lang="it-IT" sz="1600" dirty="0">
                <a:solidFill>
                  <a:prstClr val="black"/>
                </a:solidFill>
              </a:rPr>
              <a:t> 15 anni anzianità aziendale);</a:t>
            </a:r>
          </a:p>
          <a:p>
            <a:pPr algn="just"/>
            <a:r>
              <a:rPr lang="it-IT" sz="1600" dirty="0">
                <a:solidFill>
                  <a:prstClr val="black"/>
                </a:solidFill>
              </a:rPr>
              <a:t>- aziende </a:t>
            </a:r>
            <a:r>
              <a:rPr lang="it-IT" sz="1600" dirty="0" err="1">
                <a:solidFill>
                  <a:prstClr val="black"/>
                </a:solidFill>
              </a:rPr>
              <a:t>over</a:t>
            </a:r>
            <a:r>
              <a:rPr lang="it-IT" sz="1600" dirty="0">
                <a:solidFill>
                  <a:prstClr val="black"/>
                </a:solidFill>
              </a:rPr>
              <a:t> 50 dipendenti: minimo 12  mensilità  (portabili a </a:t>
            </a:r>
            <a:r>
              <a:rPr lang="it-IT" sz="1600" u="sng" dirty="0">
                <a:solidFill>
                  <a:prstClr val="black"/>
                </a:solidFill>
              </a:rPr>
              <a:t>18</a:t>
            </a:r>
            <a:r>
              <a:rPr lang="it-IT" sz="1600" dirty="0">
                <a:solidFill>
                  <a:prstClr val="black"/>
                </a:solidFill>
              </a:rPr>
              <a:t> se lavoratore </a:t>
            </a:r>
            <a:r>
              <a:rPr lang="it-IT" sz="1600" dirty="0" err="1">
                <a:solidFill>
                  <a:prstClr val="black"/>
                </a:solidFill>
              </a:rPr>
              <a:t>over</a:t>
            </a:r>
            <a:r>
              <a:rPr lang="it-IT" sz="1600" dirty="0">
                <a:solidFill>
                  <a:prstClr val="black"/>
                </a:solidFill>
              </a:rPr>
              <a:t> 15 anni anzianità aziendale);</a:t>
            </a:r>
          </a:p>
          <a:p>
            <a:pPr algn="just"/>
            <a:r>
              <a:rPr lang="it-IT" sz="1600" dirty="0">
                <a:solidFill>
                  <a:prstClr val="black"/>
                </a:solidFill>
              </a:rPr>
              <a:t>- aziende </a:t>
            </a:r>
            <a:r>
              <a:rPr lang="it-IT" sz="1600" dirty="0" err="1">
                <a:solidFill>
                  <a:prstClr val="black"/>
                </a:solidFill>
              </a:rPr>
              <a:t>over</a:t>
            </a:r>
            <a:r>
              <a:rPr lang="it-IT" sz="1600" dirty="0">
                <a:solidFill>
                  <a:prstClr val="black"/>
                </a:solidFill>
              </a:rPr>
              <a:t> 200 dipendenti: minimo 18  mensilità  (portabili a </a:t>
            </a:r>
            <a:r>
              <a:rPr lang="it-IT" sz="1600" u="sng" dirty="0">
                <a:solidFill>
                  <a:prstClr val="black"/>
                </a:solidFill>
              </a:rPr>
              <a:t>24</a:t>
            </a:r>
            <a:r>
              <a:rPr lang="it-IT" sz="1600" dirty="0">
                <a:solidFill>
                  <a:prstClr val="black"/>
                </a:solidFill>
              </a:rPr>
              <a:t> se lavoratore </a:t>
            </a:r>
            <a:r>
              <a:rPr lang="it-IT" sz="1600" dirty="0" err="1">
                <a:solidFill>
                  <a:prstClr val="black"/>
                </a:solidFill>
              </a:rPr>
              <a:t>over</a:t>
            </a:r>
            <a:r>
              <a:rPr lang="it-IT" sz="1600" dirty="0">
                <a:solidFill>
                  <a:prstClr val="black"/>
                </a:solidFill>
              </a:rPr>
              <a:t> 15 anni anzianità aziendale);</a:t>
            </a:r>
          </a:p>
          <a:p>
            <a:pPr algn="just"/>
            <a:r>
              <a:rPr lang="it-IT" sz="1600" dirty="0">
                <a:solidFill>
                  <a:prstClr val="black"/>
                </a:solidFill>
              </a:rPr>
              <a:t>- aggiunta + 3 mesi se lavoratore ultra 55enne.</a:t>
            </a:r>
          </a:p>
          <a:p>
            <a:endParaRPr lang="it-IT" dirty="0">
              <a:solidFill>
                <a:prstClr val="white"/>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928669"/>
            <a:ext cx="6572296" cy="460935"/>
          </a:xfrm>
          <a:prstGeom prst="rect">
            <a:avLst/>
          </a:prstGeom>
          <a:solidFill>
            <a:srgbClr val="FF8C19"/>
          </a:solidFill>
          <a:ln>
            <a:solidFill>
              <a:srgbClr val="F4A10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prstClr val="white"/>
                </a:solidFill>
              </a:rPr>
              <a:t>LICENZIAMENTO</a:t>
            </a:r>
            <a:endParaRPr lang="it-IT" b="1" dirty="0">
              <a:solidFill>
                <a:prstClr val="white"/>
              </a:solidFill>
            </a:endParaRPr>
          </a:p>
        </p:txBody>
      </p:sp>
      <p:sp>
        <p:nvSpPr>
          <p:cNvPr id="3" name="Rettangolo 2"/>
          <p:cNvSpPr/>
          <p:nvPr/>
        </p:nvSpPr>
        <p:spPr>
          <a:xfrm>
            <a:off x="1285852" y="1728773"/>
            <a:ext cx="6572296" cy="2271731"/>
          </a:xfrm>
          <a:prstGeom prst="rect">
            <a:avLst/>
          </a:prstGeom>
          <a:noFill/>
          <a:ln>
            <a:solidFill>
              <a:srgbClr val="F4A10C"/>
            </a:solidFill>
          </a:ln>
          <a:effectLst>
            <a:glow rad="101600">
              <a:srgbClr val="FF8C19">
                <a:alpha val="40000"/>
              </a:srgb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it-IT" sz="1600" b="1" dirty="0">
                <a:solidFill>
                  <a:prstClr val="black"/>
                </a:solidFill>
              </a:rPr>
              <a:t>Aspi </a:t>
            </a:r>
            <a:endParaRPr lang="it-IT" sz="1600" dirty="0">
              <a:solidFill>
                <a:prstClr val="black"/>
              </a:solidFill>
            </a:endParaRPr>
          </a:p>
          <a:p>
            <a:pPr algn="just"/>
            <a:r>
              <a:rPr lang="it-IT" sz="1600" dirty="0">
                <a:solidFill>
                  <a:prstClr val="black"/>
                </a:solidFill>
              </a:rPr>
              <a:t>In ogni caso di licenziamento, pagamento contributo Aspi su base 1  contributo mensile per ogni anno di lavoro (o frazione</a:t>
            </a:r>
            <a:r>
              <a:rPr lang="it-IT" sz="1600" dirty="0" smtClean="0">
                <a:solidFill>
                  <a:prstClr val="black"/>
                </a:solidFill>
              </a:rPr>
              <a:t>) con </a:t>
            </a:r>
            <a:r>
              <a:rPr lang="it-IT" sz="1600" dirty="0">
                <a:solidFill>
                  <a:prstClr val="black"/>
                </a:solidFill>
              </a:rPr>
              <a:t>un massimo di 4.</a:t>
            </a:r>
          </a:p>
          <a:p>
            <a:pPr algn="just"/>
            <a:r>
              <a:rPr lang="it-IT" sz="1600" dirty="0">
                <a:solidFill>
                  <a:prstClr val="black"/>
                </a:solidFill>
              </a:rPr>
              <a:t>Il contributo è ridotto alla metà per part-time pari o inferiori al 50 %.</a:t>
            </a:r>
          </a:p>
          <a:p>
            <a:pPr algn="just"/>
            <a:r>
              <a:rPr lang="it-IT" sz="1600" dirty="0">
                <a:solidFill>
                  <a:prstClr val="black"/>
                </a:solidFill>
              </a:rPr>
              <a:t>Riteniamo equo che in caso di licenziamento per giusta causa il datore di lavoro </a:t>
            </a:r>
            <a:r>
              <a:rPr lang="it-IT" sz="1600" u="sng" dirty="0">
                <a:solidFill>
                  <a:prstClr val="black"/>
                </a:solidFill>
              </a:rPr>
              <a:t>non </a:t>
            </a:r>
            <a:r>
              <a:rPr lang="it-IT" sz="1600" dirty="0">
                <a:solidFill>
                  <a:prstClr val="black"/>
                </a:solidFill>
              </a:rPr>
              <a:t>sia tenuto a pagamento indennità Aspi (</a:t>
            </a:r>
            <a:r>
              <a:rPr lang="it-IT" sz="1600" dirty="0" err="1">
                <a:solidFill>
                  <a:prstClr val="black"/>
                </a:solidFill>
              </a:rPr>
              <a:t>nè</a:t>
            </a:r>
            <a:r>
              <a:rPr lang="it-IT" sz="1600" dirty="0">
                <a:solidFill>
                  <a:prstClr val="black"/>
                </a:solidFill>
              </a:rPr>
              <a:t> il lavoratore alla percezione della stessa).</a:t>
            </a:r>
          </a:p>
        </p:txBody>
      </p:sp>
      <p:sp>
        <p:nvSpPr>
          <p:cNvPr id="4" name="Rettangolo 3"/>
          <p:cNvSpPr/>
          <p:nvPr/>
        </p:nvSpPr>
        <p:spPr>
          <a:xfrm>
            <a:off x="1285852" y="4214818"/>
            <a:ext cx="6572296" cy="1766916"/>
          </a:xfrm>
          <a:prstGeom prst="rect">
            <a:avLst/>
          </a:prstGeom>
          <a:noFill/>
          <a:ln>
            <a:solidFill>
              <a:srgbClr val="F4A10C"/>
            </a:solidFill>
          </a:ln>
          <a:effectLst>
            <a:glow rad="101600">
              <a:srgbClr val="FF8C19">
                <a:alpha val="40000"/>
              </a:srgb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it-IT" sz="1600" b="1" dirty="0">
                <a:solidFill>
                  <a:prstClr val="black"/>
                </a:solidFill>
              </a:rPr>
              <a:t>Lavoro a termine</a:t>
            </a:r>
            <a:endParaRPr lang="it-IT" sz="1600" dirty="0">
              <a:solidFill>
                <a:prstClr val="black"/>
              </a:solidFill>
            </a:endParaRPr>
          </a:p>
          <a:p>
            <a:pPr algn="just"/>
            <a:r>
              <a:rPr lang="it-IT" sz="1600" dirty="0">
                <a:solidFill>
                  <a:prstClr val="black"/>
                </a:solidFill>
              </a:rPr>
              <a:t>Possibilità di recesso prima della scadenza del termine anche per giustificato motivo (oggettivo o soggettivo): se il licenziamento è  illegittimo si applicano le </a:t>
            </a:r>
            <a:r>
              <a:rPr lang="it-IT" sz="1600" u="sng" dirty="0">
                <a:solidFill>
                  <a:prstClr val="black"/>
                </a:solidFill>
              </a:rPr>
              <a:t>indennità risarcitorie</a:t>
            </a:r>
            <a:r>
              <a:rPr lang="it-IT" sz="1600" dirty="0">
                <a:solidFill>
                  <a:prstClr val="black"/>
                </a:solidFill>
              </a:rPr>
              <a:t> di cui sopra, o,  se  inferiore, la corresponsione delle  retribuzioni spettanti  fino alla scadenza originaria del termine.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714356"/>
            <a:ext cx="6572296" cy="428628"/>
          </a:xfrm>
          <a:prstGeom prst="rect">
            <a:avLst/>
          </a:prstGeom>
          <a:solidFill>
            <a:srgbClr val="FF8C19"/>
          </a:solidFill>
          <a:ln>
            <a:solidFill>
              <a:srgbClr val="F4A10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prstClr val="white"/>
                </a:solidFill>
              </a:rPr>
              <a:t>LICENZIAMENTO</a:t>
            </a:r>
            <a:endParaRPr lang="it-IT" b="1" dirty="0">
              <a:solidFill>
                <a:prstClr val="white"/>
              </a:solidFill>
            </a:endParaRPr>
          </a:p>
        </p:txBody>
      </p:sp>
      <p:sp>
        <p:nvSpPr>
          <p:cNvPr id="3" name="Rettangolo 2"/>
          <p:cNvSpPr/>
          <p:nvPr/>
        </p:nvSpPr>
        <p:spPr>
          <a:xfrm>
            <a:off x="1285852" y="1643050"/>
            <a:ext cx="6572296" cy="1785950"/>
          </a:xfrm>
          <a:prstGeom prst="rect">
            <a:avLst/>
          </a:prstGeom>
          <a:noFill/>
          <a:ln>
            <a:solidFill>
              <a:srgbClr val="FF8C19"/>
            </a:solidFill>
          </a:ln>
          <a:effectLst>
            <a:glow rad="101600">
              <a:srgbClr val="FF6600">
                <a:alpha val="40000"/>
              </a:srgb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it-IT" sz="1600" b="1" dirty="0">
                <a:solidFill>
                  <a:prstClr val="black"/>
                </a:solidFill>
              </a:rPr>
              <a:t>Norme anticontenzioso:</a:t>
            </a:r>
            <a:endParaRPr lang="it-IT" sz="1600" dirty="0">
              <a:solidFill>
                <a:prstClr val="black"/>
              </a:solidFill>
            </a:endParaRPr>
          </a:p>
          <a:p>
            <a:pPr algn="just"/>
            <a:r>
              <a:rPr lang="it-IT" sz="1600" dirty="0">
                <a:solidFill>
                  <a:prstClr val="black"/>
                </a:solidFill>
              </a:rPr>
              <a:t>Se azienda offre al lavoratore in prima battuta il 90  % del massimo applicabile al caso di specie, il lavoratore non può azionare la  causa (per il licenziamento).</a:t>
            </a:r>
          </a:p>
          <a:p>
            <a:pPr algn="just"/>
            <a:r>
              <a:rPr lang="it-IT" sz="1600" dirty="0">
                <a:solidFill>
                  <a:prstClr val="black"/>
                </a:solidFill>
              </a:rPr>
              <a:t>Sconto irpef (di  8 punti  %) su aliquota applicabile a somme  di conciliazione se conciliazione intervenuta entro 60  </a:t>
            </a:r>
            <a:r>
              <a:rPr lang="it-IT" sz="1600" dirty="0" err="1">
                <a:solidFill>
                  <a:prstClr val="black"/>
                </a:solidFill>
              </a:rPr>
              <a:t>gg</a:t>
            </a:r>
            <a:r>
              <a:rPr lang="it-IT" sz="1600" dirty="0">
                <a:solidFill>
                  <a:prstClr val="black"/>
                </a:solidFill>
              </a:rPr>
              <a:t> da impugnazione licenziamento. </a:t>
            </a:r>
          </a:p>
        </p:txBody>
      </p:sp>
      <p:sp>
        <p:nvSpPr>
          <p:cNvPr id="4" name="Rettangolo 3"/>
          <p:cNvSpPr/>
          <p:nvPr/>
        </p:nvSpPr>
        <p:spPr>
          <a:xfrm>
            <a:off x="1285852" y="3643313"/>
            <a:ext cx="6572296" cy="2500331"/>
          </a:xfrm>
          <a:prstGeom prst="rect">
            <a:avLst/>
          </a:prstGeom>
          <a:noFill/>
          <a:ln>
            <a:solidFill>
              <a:srgbClr val="FF8C19"/>
            </a:solidFill>
          </a:ln>
          <a:effectLst>
            <a:glow rad="101600">
              <a:srgbClr val="FF6600">
                <a:alpha val="40000"/>
              </a:srgb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it-IT" sz="1600" b="1" dirty="0">
                <a:solidFill>
                  <a:prstClr val="black"/>
                </a:solidFill>
              </a:rPr>
              <a:t>Decorrenza e preavviso</a:t>
            </a:r>
            <a:endParaRPr lang="it-IT" sz="1600" dirty="0">
              <a:solidFill>
                <a:prstClr val="black"/>
              </a:solidFill>
            </a:endParaRPr>
          </a:p>
          <a:p>
            <a:pPr algn="just"/>
            <a:r>
              <a:rPr lang="it-IT" sz="1600" dirty="0">
                <a:solidFill>
                  <a:prstClr val="black"/>
                </a:solidFill>
              </a:rPr>
              <a:t>Il licenziamento deve essere decorrente dalla data di ricevimento della comunicazione o dalla data di ricevimento dell’ inizio dell’eventuale procedimento disciplinare, senza possibilità di evento sospensivo.</a:t>
            </a:r>
          </a:p>
          <a:p>
            <a:pPr algn="just"/>
            <a:r>
              <a:rPr lang="it-IT" sz="1600" dirty="0">
                <a:solidFill>
                  <a:prstClr val="black"/>
                </a:solidFill>
              </a:rPr>
              <a:t> Vi è la facoltà  unilaterale  </a:t>
            </a:r>
            <a:r>
              <a:rPr lang="it-IT" sz="1600" u="sng" dirty="0">
                <a:solidFill>
                  <a:prstClr val="black"/>
                </a:solidFill>
              </a:rPr>
              <a:t>del datore</a:t>
            </a:r>
            <a:r>
              <a:rPr lang="it-IT" sz="1600" dirty="0">
                <a:solidFill>
                  <a:prstClr val="black"/>
                </a:solidFill>
              </a:rPr>
              <a:t> di scegliere fra preavviso  lavorato o erogazione della  indennità sostitutiva.</a:t>
            </a:r>
          </a:p>
          <a:p>
            <a:pPr algn="just"/>
            <a:r>
              <a:rPr lang="it-IT" sz="1600" dirty="0">
                <a:solidFill>
                  <a:prstClr val="black"/>
                </a:solidFill>
              </a:rPr>
              <a:t>Il preavviso è interrotto da malattia/infortunio/eventi sospensivi  solo se il datore di lavoro opta, dopo il licenziamento, per il preavviso lavorato.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692046"/>
            <a:ext cx="6643734" cy="428628"/>
          </a:xfrm>
          <a:prstGeom prst="rect">
            <a:avLst/>
          </a:prstGeom>
          <a:solidFill>
            <a:srgbClr val="FF8C19"/>
          </a:solidFill>
          <a:ln>
            <a:solidFill>
              <a:srgbClr val="FF8C1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prstClr val="white"/>
                </a:solidFill>
              </a:rPr>
              <a:t>DIMISSIONI / RISOLUZIONI</a:t>
            </a:r>
            <a:endParaRPr lang="it-IT" b="1" dirty="0">
              <a:solidFill>
                <a:prstClr val="white"/>
              </a:solidFill>
            </a:endParaRPr>
          </a:p>
        </p:txBody>
      </p:sp>
      <p:sp>
        <p:nvSpPr>
          <p:cNvPr id="3" name="CasellaDiTesto 2"/>
          <p:cNvSpPr txBox="1"/>
          <p:nvPr/>
        </p:nvSpPr>
        <p:spPr>
          <a:xfrm>
            <a:off x="500034" y="1285860"/>
            <a:ext cx="8072494" cy="4278094"/>
          </a:xfrm>
          <a:prstGeom prst="rect">
            <a:avLst/>
          </a:prstGeom>
          <a:noFill/>
        </p:spPr>
        <p:txBody>
          <a:bodyPr wrap="square" rtlCol="0">
            <a:spAutoFit/>
          </a:bodyPr>
          <a:lstStyle/>
          <a:p>
            <a:pPr algn="just"/>
            <a:r>
              <a:rPr lang="it-IT" sz="1600" dirty="0">
                <a:solidFill>
                  <a:prstClr val="black"/>
                </a:solidFill>
              </a:rPr>
              <a:t>Suggeriamo di :</a:t>
            </a:r>
          </a:p>
          <a:p>
            <a:pPr algn="just"/>
            <a:r>
              <a:rPr lang="it-IT" sz="1600" dirty="0">
                <a:solidFill>
                  <a:prstClr val="black"/>
                </a:solidFill>
              </a:rPr>
              <a:t>- Mantenere l’ attuale norma </a:t>
            </a:r>
            <a:r>
              <a:rPr lang="it-IT" sz="1600" dirty="0" err="1">
                <a:solidFill>
                  <a:prstClr val="black"/>
                </a:solidFill>
              </a:rPr>
              <a:t>Fornero</a:t>
            </a:r>
            <a:r>
              <a:rPr lang="it-IT" sz="1600" dirty="0">
                <a:solidFill>
                  <a:prstClr val="black"/>
                </a:solidFill>
              </a:rPr>
              <a:t> su modalità di convalida dimissioni/risoluzione, con una sola modifica: dopo 45  gg. dalla cessazione del rapporto le dimissioni si intendono comunque efficaci (invece che nulle dopo 30 </a:t>
            </a:r>
            <a:r>
              <a:rPr lang="it-IT" sz="1600" dirty="0" err="1">
                <a:solidFill>
                  <a:prstClr val="black"/>
                </a:solidFill>
              </a:rPr>
              <a:t>gg</a:t>
            </a:r>
            <a:r>
              <a:rPr lang="it-IT" sz="1600" dirty="0">
                <a:solidFill>
                  <a:prstClr val="black"/>
                </a:solidFill>
              </a:rPr>
              <a:t>).</a:t>
            </a:r>
          </a:p>
          <a:p>
            <a:pPr algn="just"/>
            <a:r>
              <a:rPr lang="it-IT" sz="1600" dirty="0">
                <a:solidFill>
                  <a:prstClr val="black"/>
                </a:solidFill>
              </a:rPr>
              <a:t>- Togliere la  convalida  (standard) su rapporti diversi da subordinato. </a:t>
            </a:r>
          </a:p>
          <a:p>
            <a:pPr algn="just"/>
            <a:r>
              <a:rPr lang="it-IT" sz="1600" dirty="0">
                <a:solidFill>
                  <a:prstClr val="black"/>
                </a:solidFill>
              </a:rPr>
              <a:t>- Togliere obbligo di convalida speciale per matrimonio, per il quale basterà la  convalida semplice,  riferita solo alle lavoratrici.</a:t>
            </a:r>
          </a:p>
          <a:p>
            <a:pPr algn="just"/>
            <a:r>
              <a:rPr lang="it-IT" sz="1600" dirty="0">
                <a:solidFill>
                  <a:prstClr val="black"/>
                </a:solidFill>
              </a:rPr>
              <a:t> </a:t>
            </a:r>
          </a:p>
          <a:p>
            <a:pPr algn="just"/>
            <a:r>
              <a:rPr lang="it-IT" sz="1600" dirty="0">
                <a:solidFill>
                  <a:prstClr val="black"/>
                </a:solidFill>
              </a:rPr>
              <a:t>Suggeriamo “caldamente” di eliminare qualsiasi altra legge su prassi di convalida o autentificazione delle dimissioni/risoluzioni consensuali  normali</a:t>
            </a:r>
          </a:p>
          <a:p>
            <a:pPr algn="just"/>
            <a:r>
              <a:rPr lang="it-IT" sz="1600" dirty="0">
                <a:solidFill>
                  <a:prstClr val="black"/>
                </a:solidFill>
              </a:rPr>
              <a:t> </a:t>
            </a:r>
          </a:p>
          <a:p>
            <a:pPr algn="just"/>
            <a:r>
              <a:rPr lang="it-IT" sz="1600" dirty="0">
                <a:solidFill>
                  <a:prstClr val="black"/>
                </a:solidFill>
              </a:rPr>
              <a:t>Riteniamo opportuno mantenere l’ obbligo di convalida per donne in maternità (o  papà , se in sostituzione mamma) dalla data  del concepimento fino ad   1 anno dalla nascita o immissione in famiglia del figlio (tuttavia con possibilità di convalida anche c/o sedi Inps o Centri  Impiego).</a:t>
            </a:r>
          </a:p>
          <a:p>
            <a:pPr algn="just"/>
            <a:r>
              <a:rPr lang="it-IT" sz="1600" dirty="0">
                <a:solidFill>
                  <a:prstClr val="black"/>
                </a:solidFill>
              </a:rPr>
              <a:t> </a:t>
            </a:r>
          </a:p>
          <a:p>
            <a:pPr algn="just"/>
            <a:r>
              <a:rPr lang="it-IT" sz="1600" dirty="0">
                <a:solidFill>
                  <a:prstClr val="black"/>
                </a:solidFill>
              </a:rPr>
              <a:t>Riteniamo opportuno inserire  per </a:t>
            </a:r>
            <a:r>
              <a:rPr lang="it-IT" sz="1600" dirty="0" smtClean="0">
                <a:solidFill>
                  <a:prstClr val="black"/>
                </a:solidFill>
              </a:rPr>
              <a:t>via </a:t>
            </a:r>
            <a:r>
              <a:rPr lang="it-IT" sz="1600" dirty="0">
                <a:solidFill>
                  <a:prstClr val="black"/>
                </a:solidFill>
              </a:rPr>
              <a:t>normativa una  fattispecie di  dimissioni “automatiche” per </a:t>
            </a:r>
            <a:r>
              <a:rPr lang="it-IT" sz="1600" i="1" dirty="0" err="1">
                <a:solidFill>
                  <a:prstClr val="black"/>
                </a:solidFill>
              </a:rPr>
              <a:t>facta</a:t>
            </a:r>
            <a:r>
              <a:rPr lang="it-IT" sz="1600" i="1" dirty="0">
                <a:solidFill>
                  <a:prstClr val="black"/>
                </a:solidFill>
              </a:rPr>
              <a:t> </a:t>
            </a:r>
            <a:r>
              <a:rPr lang="it-IT" sz="1600" i="1" dirty="0" err="1">
                <a:solidFill>
                  <a:prstClr val="black"/>
                </a:solidFill>
              </a:rPr>
              <a:t>concludentia</a:t>
            </a:r>
            <a:r>
              <a:rPr lang="it-IT" sz="1600" dirty="0">
                <a:solidFill>
                  <a:prstClr val="black"/>
                </a:solidFill>
              </a:rPr>
              <a:t> (dopo 7  gg  lavorativi  di assenza ingiustificata, contestata</a:t>
            </a:r>
            <a:r>
              <a:rPr lang="it-IT" sz="1600" dirty="0" smtClean="0">
                <a:solidFill>
                  <a:prstClr val="black"/>
                </a:solidFill>
              </a:rPr>
              <a:t>).</a:t>
            </a:r>
            <a:endParaRPr lang="it-IT" sz="1600" dirty="0">
              <a:solidFill>
                <a:prstClr val="black"/>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4348" y="4929198"/>
            <a:ext cx="7715304" cy="1428760"/>
          </a:xfrm>
          <a:prstGeom prst="rect">
            <a:avLst/>
          </a:prstGeom>
          <a:noFill/>
          <a:ln>
            <a:solidFill>
              <a:srgbClr val="F4A10C"/>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b="1" dirty="0">
                <a:solidFill>
                  <a:prstClr val="black"/>
                </a:solidFill>
              </a:rPr>
              <a:t>Ravvedimento operoso contributivo</a:t>
            </a:r>
            <a:r>
              <a:rPr lang="it-IT" sz="1600" dirty="0">
                <a:solidFill>
                  <a:prstClr val="black"/>
                </a:solidFill>
              </a:rPr>
              <a:t>: anche per i versamenti contributivi ed assicurativi  effettuati in ritardo, proponiamo la possibilità di operare con un meccanismo quale quello del  ravvedimento operoso fiscale,</a:t>
            </a:r>
            <a:r>
              <a:rPr lang="it-IT" sz="1600" b="1" dirty="0">
                <a:solidFill>
                  <a:prstClr val="black"/>
                </a:solidFill>
              </a:rPr>
              <a:t> </a:t>
            </a:r>
            <a:r>
              <a:rPr lang="it-IT" sz="1600" dirty="0">
                <a:solidFill>
                  <a:prstClr val="black"/>
                </a:solidFill>
              </a:rPr>
              <a:t>con sanzioni ad aliquote ridotte  per regolarizzazione spontanea entro  determinati limiti temporali.</a:t>
            </a:r>
          </a:p>
        </p:txBody>
      </p:sp>
      <p:sp>
        <p:nvSpPr>
          <p:cNvPr id="3" name="CasellaDiTesto 2"/>
          <p:cNvSpPr txBox="1"/>
          <p:nvPr/>
        </p:nvSpPr>
        <p:spPr>
          <a:xfrm>
            <a:off x="714348" y="1500174"/>
            <a:ext cx="7715304" cy="3046988"/>
          </a:xfrm>
          <a:prstGeom prst="rect">
            <a:avLst/>
          </a:prstGeom>
          <a:solidFill>
            <a:srgbClr val="FF8C19"/>
          </a:solidFill>
        </p:spPr>
        <p:style>
          <a:lnRef idx="3">
            <a:schemeClr val="lt1"/>
          </a:lnRef>
          <a:fillRef idx="1">
            <a:schemeClr val="accent6"/>
          </a:fillRef>
          <a:effectRef idx="1">
            <a:schemeClr val="accent6"/>
          </a:effectRef>
          <a:fontRef idx="minor">
            <a:schemeClr val="lt1"/>
          </a:fontRef>
        </p:style>
        <p:txBody>
          <a:bodyPr wrap="square" rtlCol="0" anchor="ctr">
            <a:spAutoFit/>
          </a:bodyPr>
          <a:lstStyle/>
          <a:p>
            <a:pPr algn="just"/>
            <a:r>
              <a:rPr lang="it-IT" sz="1600" b="1" dirty="0">
                <a:solidFill>
                  <a:prstClr val="white"/>
                </a:solidFill>
              </a:rPr>
              <a:t>Dislocazione territoriale delle attività di micro- vigilanza</a:t>
            </a:r>
            <a:r>
              <a:rPr lang="it-IT" sz="1600" dirty="0">
                <a:solidFill>
                  <a:prstClr val="white"/>
                </a:solidFill>
              </a:rPr>
              <a:t>  </a:t>
            </a:r>
          </a:p>
          <a:p>
            <a:pPr algn="just"/>
            <a:r>
              <a:rPr lang="it-IT" sz="1600" dirty="0">
                <a:solidFill>
                  <a:prstClr val="white"/>
                </a:solidFill>
              </a:rPr>
              <a:t>Pensiamo possibile un coinvolgimento  dei Comuni con una fascia minima di abitanti (oltre i </a:t>
            </a:r>
            <a:r>
              <a:rPr lang="it-IT" sz="1600" dirty="0" smtClean="0">
                <a:solidFill>
                  <a:prstClr val="white"/>
                </a:solidFill>
              </a:rPr>
              <a:t>10.000) </a:t>
            </a:r>
            <a:r>
              <a:rPr lang="it-IT" sz="1600" dirty="0">
                <a:solidFill>
                  <a:prstClr val="white"/>
                </a:solidFill>
              </a:rPr>
              <a:t>in attività di vigilanza  immediata (quella oggi definita “mordi e fuggi</a:t>
            </a:r>
            <a:r>
              <a:rPr lang="it-IT" sz="1600" dirty="0" smtClean="0">
                <a:solidFill>
                  <a:prstClr val="white"/>
                </a:solidFill>
              </a:rPr>
              <a:t>”) sul </a:t>
            </a:r>
            <a:r>
              <a:rPr lang="it-IT" sz="1600" dirty="0">
                <a:solidFill>
                  <a:prstClr val="white"/>
                </a:solidFill>
              </a:rPr>
              <a:t>lavoro nero o altri aspetti di immediata rilevazione, mediante coordinamento delle risorse e incentivazione premiale al Comune che attiva tali  controlli  (a cui verrebbe ristornata una parte delle sanzioni incassate</a:t>
            </a:r>
            <a:r>
              <a:rPr lang="it-IT" sz="1600" dirty="0" smtClean="0">
                <a:solidFill>
                  <a:prstClr val="white"/>
                </a:solidFill>
              </a:rPr>
              <a:t>), </a:t>
            </a:r>
            <a:r>
              <a:rPr lang="it-IT" sz="1600" dirty="0">
                <a:solidFill>
                  <a:prstClr val="white"/>
                </a:solidFill>
              </a:rPr>
              <a:t>il tutto sotto l'egida e la direzione delle DTL ma coinvolgendo personale locale </a:t>
            </a:r>
            <a:r>
              <a:rPr lang="it-IT" sz="1600" dirty="0" smtClean="0">
                <a:solidFill>
                  <a:prstClr val="white"/>
                </a:solidFill>
              </a:rPr>
              <a:t>(</a:t>
            </a:r>
            <a:r>
              <a:rPr lang="it-IT" sz="1600" dirty="0">
                <a:solidFill>
                  <a:prstClr val="white"/>
                </a:solidFill>
              </a:rPr>
              <a:t>polizia locale adeguatamente formata). </a:t>
            </a:r>
          </a:p>
          <a:p>
            <a:pPr algn="just"/>
            <a:r>
              <a:rPr lang="it-IT" sz="1600" dirty="0">
                <a:solidFill>
                  <a:prstClr val="white"/>
                </a:solidFill>
              </a:rPr>
              <a:t>Questa proposta ci sembra utile per arrivare ad una più incisiva efficienza del controllo del territorio, premiando l’Ente locale virtuoso e promotore di vigilanza e legalità.</a:t>
            </a:r>
            <a:r>
              <a:rPr lang="it-IT" sz="1600" b="1" dirty="0">
                <a:solidFill>
                  <a:prstClr val="white"/>
                </a:solidFill>
              </a:rPr>
              <a:t> </a:t>
            </a:r>
            <a:endParaRPr lang="it-IT" sz="1600" dirty="0">
              <a:solidFill>
                <a:prstClr val="white"/>
              </a:solidFill>
            </a:endParaRPr>
          </a:p>
        </p:txBody>
      </p:sp>
      <p:sp>
        <p:nvSpPr>
          <p:cNvPr id="4" name="Rettangolo 3"/>
          <p:cNvSpPr/>
          <p:nvPr/>
        </p:nvSpPr>
        <p:spPr>
          <a:xfrm>
            <a:off x="1000100" y="642918"/>
            <a:ext cx="7143800" cy="428628"/>
          </a:xfrm>
          <a:prstGeom prst="rect">
            <a:avLst/>
          </a:prstGeom>
          <a:solidFill>
            <a:srgbClr val="FF8C19"/>
          </a:solidFill>
          <a:ln>
            <a:solidFill>
              <a:srgbClr val="F4A10C"/>
            </a:solidFill>
          </a:ln>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000" dirty="0" smtClean="0">
                <a:solidFill>
                  <a:prstClr val="black"/>
                </a:solidFill>
              </a:rPr>
              <a:t>Attività ispettiva ed organizzazione attività degli enti</a:t>
            </a:r>
            <a:endParaRPr lang="it-IT" sz="2000" dirty="0">
              <a:solidFill>
                <a:prstClr val="black"/>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00100" y="642918"/>
            <a:ext cx="7143800" cy="428628"/>
          </a:xfrm>
          <a:prstGeom prst="rect">
            <a:avLst/>
          </a:prstGeom>
          <a:solidFill>
            <a:srgbClr val="FF8C19"/>
          </a:solidFill>
          <a:ln>
            <a:solidFill>
              <a:srgbClr val="F4A10C"/>
            </a:solidFill>
          </a:ln>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000" dirty="0" smtClean="0">
                <a:solidFill>
                  <a:prstClr val="black"/>
                </a:solidFill>
              </a:rPr>
              <a:t>Attività ispettiva ed organizzazione attività degli enti</a:t>
            </a:r>
            <a:endParaRPr lang="it-IT" sz="2000" dirty="0">
              <a:solidFill>
                <a:prstClr val="black"/>
              </a:solidFill>
            </a:endParaRPr>
          </a:p>
        </p:txBody>
      </p:sp>
      <p:sp>
        <p:nvSpPr>
          <p:cNvPr id="3" name="CasellaDiTesto 2"/>
          <p:cNvSpPr txBox="1"/>
          <p:nvPr/>
        </p:nvSpPr>
        <p:spPr>
          <a:xfrm>
            <a:off x="714348" y="1857364"/>
            <a:ext cx="7715304" cy="3970318"/>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it-IT" b="1" dirty="0">
                <a:solidFill>
                  <a:prstClr val="black"/>
                </a:solidFill>
              </a:rPr>
              <a:t>Sospensione periodo feriale.</a:t>
            </a:r>
            <a:endParaRPr lang="it-IT" dirty="0">
              <a:solidFill>
                <a:prstClr val="black"/>
              </a:solidFill>
            </a:endParaRPr>
          </a:p>
          <a:p>
            <a:pPr algn="just"/>
            <a:r>
              <a:rPr lang="it-IT" i="1" dirty="0">
                <a:solidFill>
                  <a:prstClr val="black"/>
                </a:solidFill>
              </a:rPr>
              <a:t>Scopo</a:t>
            </a:r>
            <a:r>
              <a:rPr lang="it-IT" dirty="0">
                <a:solidFill>
                  <a:prstClr val="black"/>
                </a:solidFill>
              </a:rPr>
              <a:t>: si considera opportuno garantire, in un periodo di sospensione quasi generale delle attività di impresa e di studio, il differimento dei termini di “risposta” o di adempimento dell’utente/contribuente, onde garantire una piena e completa acquisizione della documentazione e dei dati a ciò necessari, senza cha appaia compromessa dal lieve differimento alcuna efficacia dell’attività amministrativa.</a:t>
            </a:r>
          </a:p>
          <a:p>
            <a:pPr algn="just"/>
            <a:r>
              <a:rPr lang="it-IT" i="1" dirty="0">
                <a:solidFill>
                  <a:prstClr val="black"/>
                </a:solidFill>
              </a:rPr>
              <a:t>Applicazione</a:t>
            </a:r>
            <a:r>
              <a:rPr lang="it-IT" dirty="0">
                <a:solidFill>
                  <a:prstClr val="black"/>
                </a:solidFill>
              </a:rPr>
              <a:t>: Per tutti gli atti amministrativi, ispettivi, sanzionatori e le pretese contributive i cui termini di ricorso e/o adempimento scadono nel periodo 1.8-15.9, il termine ultimo si intende spostato al 15.9. </a:t>
            </a:r>
            <a:endParaRPr lang="it-IT" dirty="0" smtClean="0">
              <a:solidFill>
                <a:prstClr val="black"/>
              </a:solidFill>
            </a:endParaRPr>
          </a:p>
          <a:p>
            <a:pPr algn="just"/>
            <a:endParaRPr lang="it-IT" dirty="0">
              <a:solidFill>
                <a:prstClr val="black"/>
              </a:solidFill>
            </a:endParaRPr>
          </a:p>
          <a:p>
            <a:pPr algn="r"/>
            <a:r>
              <a:rPr lang="it-IT" dirty="0" smtClean="0">
                <a:solidFill>
                  <a:prstClr val="black"/>
                </a:solidFill>
              </a:rPr>
              <a:t>SEGUE</a:t>
            </a:r>
            <a:endParaRPr lang="it-IT" dirty="0">
              <a:solidFill>
                <a:prstClr val="black"/>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00100" y="642918"/>
            <a:ext cx="7143800" cy="428628"/>
          </a:xfrm>
          <a:prstGeom prst="rect">
            <a:avLst/>
          </a:prstGeom>
          <a:solidFill>
            <a:srgbClr val="FF8C19"/>
          </a:solidFill>
          <a:ln>
            <a:solidFill>
              <a:srgbClr val="F4A10C"/>
            </a:solidFill>
          </a:ln>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000" dirty="0" smtClean="0">
                <a:solidFill>
                  <a:prstClr val="black"/>
                </a:solidFill>
              </a:rPr>
              <a:t>Attività ispettiva ed organizzazione attività degli enti</a:t>
            </a:r>
            <a:endParaRPr lang="it-IT" sz="2000" dirty="0">
              <a:solidFill>
                <a:prstClr val="black"/>
              </a:solidFill>
            </a:endParaRPr>
          </a:p>
        </p:txBody>
      </p:sp>
      <p:sp>
        <p:nvSpPr>
          <p:cNvPr id="4" name="CasellaDiTesto 3"/>
          <p:cNvSpPr txBox="1"/>
          <p:nvPr/>
        </p:nvSpPr>
        <p:spPr>
          <a:xfrm>
            <a:off x="714348" y="1857364"/>
            <a:ext cx="7715304" cy="4031873"/>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it-IT" sz="1600" dirty="0" smtClean="0">
                <a:solidFill>
                  <a:prstClr val="black"/>
                </a:solidFill>
              </a:rPr>
              <a:t>Elenco </a:t>
            </a:r>
            <a:r>
              <a:rPr lang="it-IT" sz="1600" dirty="0">
                <a:solidFill>
                  <a:prstClr val="black"/>
                </a:solidFill>
              </a:rPr>
              <a:t>esemplificativo e non esaustivo:</a:t>
            </a:r>
          </a:p>
          <a:p>
            <a:pPr algn="just"/>
            <a:r>
              <a:rPr lang="it-IT" sz="1600" dirty="0">
                <a:solidFill>
                  <a:prstClr val="black"/>
                </a:solidFill>
              </a:rPr>
              <a:t>- Ricorso a verbali</a:t>
            </a:r>
          </a:p>
          <a:p>
            <a:pPr algn="just"/>
            <a:r>
              <a:rPr lang="it-IT" sz="1600" dirty="0">
                <a:solidFill>
                  <a:prstClr val="black"/>
                </a:solidFill>
              </a:rPr>
              <a:t>- Ricorso ad atti amministrativi</a:t>
            </a:r>
          </a:p>
          <a:p>
            <a:pPr algn="just"/>
            <a:r>
              <a:rPr lang="it-IT" sz="1600" dirty="0">
                <a:solidFill>
                  <a:prstClr val="black"/>
                </a:solidFill>
              </a:rPr>
              <a:t>- Termini di pagamento e/o di opposizione</a:t>
            </a:r>
          </a:p>
          <a:p>
            <a:pPr algn="just"/>
            <a:r>
              <a:rPr lang="it-IT" sz="1600" dirty="0">
                <a:solidFill>
                  <a:prstClr val="black"/>
                </a:solidFill>
              </a:rPr>
              <a:t>- Adempimenti a diffide</a:t>
            </a:r>
          </a:p>
          <a:p>
            <a:pPr algn="just"/>
            <a:r>
              <a:rPr lang="it-IT" sz="1600" dirty="0">
                <a:solidFill>
                  <a:prstClr val="black"/>
                </a:solidFill>
              </a:rPr>
              <a:t>(Tale differimento va esplicitato </a:t>
            </a:r>
            <a:r>
              <a:rPr lang="it-IT" sz="1600" dirty="0" smtClean="0">
                <a:solidFill>
                  <a:prstClr val="black"/>
                </a:solidFill>
              </a:rPr>
              <a:t>ad </a:t>
            </a:r>
            <a:r>
              <a:rPr lang="it-IT" sz="1600" dirty="0">
                <a:solidFill>
                  <a:prstClr val="black"/>
                </a:solidFill>
              </a:rPr>
              <a:t>origine nell’atto medesimo)</a:t>
            </a:r>
          </a:p>
          <a:p>
            <a:pPr algn="just"/>
            <a:r>
              <a:rPr lang="it-IT" sz="1600" dirty="0">
                <a:solidFill>
                  <a:prstClr val="black"/>
                </a:solidFill>
              </a:rPr>
              <a:t>Fanno eccezione le prescrizioni e i provvedimenti di cui sia esplicitamente motivata l’indifferibilità.</a:t>
            </a:r>
          </a:p>
          <a:p>
            <a:pPr algn="just"/>
            <a:r>
              <a:rPr lang="it-IT" sz="1600" dirty="0">
                <a:solidFill>
                  <a:prstClr val="black"/>
                </a:solidFill>
              </a:rPr>
              <a:t>Analoga facoltà, nello stesso periodo, va riconosciuta agli Enti per gli atti ed i provvedimenti che devono intraprendere a pena di decadenza</a:t>
            </a:r>
          </a:p>
          <a:p>
            <a:pPr algn="just"/>
            <a:r>
              <a:rPr lang="it-IT" sz="1600" dirty="0">
                <a:solidFill>
                  <a:prstClr val="black"/>
                </a:solidFill>
              </a:rPr>
              <a:t>Nel medesimo periodo (1.8-15.9) sono differiti al 15.9 i termini per l’invio delle denuncie di infortunio, eccezion fatta per gli infortuni mortali e/o con pericolo di vita. In via di urgenza, il datore di lavoro assolve primariamente all’onere di comunicazione con l’inoltro alla propria sede Inail del certificato medico di infortunio entro </a:t>
            </a:r>
            <a:r>
              <a:rPr lang="it-IT" sz="1600" dirty="0" smtClean="0">
                <a:solidFill>
                  <a:prstClr val="black"/>
                </a:solidFill>
              </a:rPr>
              <a:t>i primi </a:t>
            </a:r>
            <a:r>
              <a:rPr lang="it-IT" sz="1600" dirty="0">
                <a:solidFill>
                  <a:prstClr val="black"/>
                </a:solidFill>
              </a:rPr>
              <a:t>due gg. dal ricevimento.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black"/>
                </a:solidFill>
              </a:rPr>
              <a:t>Delega Lavoro - Jobs </a:t>
            </a:r>
            <a:r>
              <a:rPr lang="it-IT" b="1" dirty="0" err="1" smtClean="0">
                <a:solidFill>
                  <a:prstClr val="black"/>
                </a:solidFill>
              </a:rPr>
              <a:t>Act</a:t>
            </a:r>
            <a:endParaRPr lang="it-IT" b="1" dirty="0">
              <a:solidFill>
                <a:prstClr val="black"/>
              </a:solidFill>
            </a:endParaRPr>
          </a:p>
        </p:txBody>
      </p:sp>
      <p:sp>
        <p:nvSpPr>
          <p:cNvPr id="6" name="Rettangolo 5"/>
          <p:cNvSpPr/>
          <p:nvPr/>
        </p:nvSpPr>
        <p:spPr>
          <a:xfrm>
            <a:off x="285720" y="1285860"/>
            <a:ext cx="1714512" cy="528641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r>
              <a:rPr lang="it-IT" sz="1200" b="1" dirty="0" smtClean="0">
                <a:solidFill>
                  <a:srgbClr val="FF6600"/>
                </a:solidFill>
              </a:rPr>
              <a:t>Art. 1</a:t>
            </a:r>
          </a:p>
          <a:p>
            <a:pPr algn="ctr" defTabSz="914400"/>
            <a:r>
              <a:rPr lang="it-IT" sz="1200" b="1" dirty="0" smtClean="0">
                <a:solidFill>
                  <a:srgbClr val="FF6600"/>
                </a:solidFill>
              </a:rPr>
              <a:t>Disposizioni </a:t>
            </a:r>
            <a:r>
              <a:rPr lang="it-IT" sz="1200" b="1" dirty="0">
                <a:solidFill>
                  <a:srgbClr val="FF6600"/>
                </a:solidFill>
              </a:rPr>
              <a:t>in materia di ammortizzatori sociali, servizi per il lavoro e politiche attive</a:t>
            </a:r>
            <a:r>
              <a:rPr lang="it-IT" sz="1200" b="1" dirty="0" smtClean="0">
                <a:solidFill>
                  <a:srgbClr val="FF6600"/>
                </a:solidFill>
              </a:rPr>
              <a:t>.</a:t>
            </a:r>
          </a:p>
          <a:p>
            <a:pPr algn="ctr" defTabSz="914400"/>
            <a:endParaRPr lang="it-IT" sz="1200" b="1" dirty="0">
              <a:solidFill>
                <a:prstClr val="white"/>
              </a:solidFill>
            </a:endParaRPr>
          </a:p>
          <a:p>
            <a:pPr algn="ctr" defTabSz="914400"/>
            <a:endParaRPr lang="it-IT" sz="1200" b="1" dirty="0" smtClean="0">
              <a:solidFill>
                <a:prstClr val="white"/>
              </a:solidFill>
            </a:endParaRPr>
          </a:p>
          <a:p>
            <a:pPr defTabSz="914400"/>
            <a:r>
              <a:rPr lang="it-IT" sz="1200" b="1" dirty="0" smtClean="0">
                <a:solidFill>
                  <a:srgbClr val="C5E1FE">
                    <a:lumMod val="10000"/>
                  </a:srgbClr>
                </a:solidFill>
              </a:rPr>
              <a:t>Tutele uniformi per tutti i lavoratori in caso di disoccupazione con Aspi</a:t>
            </a:r>
          </a:p>
          <a:p>
            <a:pPr defTabSz="914400"/>
            <a:endParaRPr lang="it-IT" sz="1200" b="1" dirty="0">
              <a:solidFill>
                <a:srgbClr val="C5E1FE">
                  <a:lumMod val="10000"/>
                </a:srgbClr>
              </a:solidFill>
            </a:endParaRPr>
          </a:p>
          <a:p>
            <a:pPr defTabSz="914400"/>
            <a:r>
              <a:rPr lang="it-IT" sz="1200" b="1" dirty="0" smtClean="0">
                <a:solidFill>
                  <a:srgbClr val="C5E1FE">
                    <a:lumMod val="10000"/>
                  </a:srgbClr>
                </a:solidFill>
              </a:rPr>
              <a:t>Riforma della Cassa Integrazione Guadagni</a:t>
            </a:r>
          </a:p>
          <a:p>
            <a:pPr defTabSz="914400"/>
            <a:endParaRPr lang="it-IT" sz="1200" b="1" dirty="0">
              <a:solidFill>
                <a:prstClr val="white"/>
              </a:solidFill>
            </a:endParaRPr>
          </a:p>
          <a:p>
            <a:pPr defTabSz="914400"/>
            <a:endParaRPr lang="it-IT" sz="1200" b="1" dirty="0">
              <a:solidFill>
                <a:prstClr val="white"/>
              </a:solidFill>
            </a:endParaRPr>
          </a:p>
        </p:txBody>
      </p:sp>
      <p:sp>
        <p:nvSpPr>
          <p:cNvPr id="11" name="Rettangolo 10"/>
          <p:cNvSpPr/>
          <p:nvPr/>
        </p:nvSpPr>
        <p:spPr>
          <a:xfrm>
            <a:off x="2000232" y="1285860"/>
            <a:ext cx="1714512" cy="528641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r>
              <a:rPr lang="it-IT" sz="1200" b="1" dirty="0" smtClean="0">
                <a:solidFill>
                  <a:srgbClr val="FF6600"/>
                </a:solidFill>
              </a:rPr>
              <a:t>Art. 2</a:t>
            </a:r>
          </a:p>
          <a:p>
            <a:pPr algn="ctr" defTabSz="914400"/>
            <a:r>
              <a:rPr lang="it-IT" sz="1200" b="1" dirty="0" smtClean="0">
                <a:solidFill>
                  <a:srgbClr val="FF6600"/>
                </a:solidFill>
              </a:rPr>
              <a:t>Lavoro e politiche attive</a:t>
            </a:r>
          </a:p>
          <a:p>
            <a:pPr algn="ctr" defTabSz="914400"/>
            <a:endParaRPr lang="it-IT" sz="1200" b="1" dirty="0">
              <a:solidFill>
                <a:prstClr val="white"/>
              </a:solidFill>
            </a:endParaRPr>
          </a:p>
          <a:p>
            <a:pPr defTabSz="914400"/>
            <a:endParaRPr lang="it-IT" sz="1200" b="1" dirty="0" smtClean="0">
              <a:solidFill>
                <a:prstClr val="white"/>
              </a:solidFill>
            </a:endParaRPr>
          </a:p>
          <a:p>
            <a:pPr defTabSz="914400"/>
            <a:r>
              <a:rPr lang="it-IT" sz="1200" b="1" dirty="0" smtClean="0">
                <a:solidFill>
                  <a:srgbClr val="C5E1FE">
                    <a:lumMod val="10000"/>
                  </a:srgbClr>
                </a:solidFill>
              </a:rPr>
              <a:t>Razionalizzazione incentivi alle imprese</a:t>
            </a:r>
          </a:p>
          <a:p>
            <a:pPr defTabSz="914400"/>
            <a:endParaRPr lang="it-IT" sz="1200" b="1" dirty="0">
              <a:solidFill>
                <a:srgbClr val="C5E1FE">
                  <a:lumMod val="10000"/>
                </a:srgbClr>
              </a:solidFill>
            </a:endParaRPr>
          </a:p>
          <a:p>
            <a:pPr defTabSz="914400"/>
            <a:r>
              <a:rPr lang="it-IT" sz="1200" b="1" dirty="0" smtClean="0">
                <a:solidFill>
                  <a:srgbClr val="C5E1FE">
                    <a:lumMod val="10000"/>
                  </a:srgbClr>
                </a:solidFill>
              </a:rPr>
              <a:t>Razionalizzare gli incentivi all’autoimpiego e autoimprenditorialità</a:t>
            </a:r>
          </a:p>
          <a:p>
            <a:pPr defTabSz="914400"/>
            <a:endParaRPr lang="it-IT" sz="1200" b="1" dirty="0">
              <a:solidFill>
                <a:srgbClr val="C5E1FE">
                  <a:lumMod val="10000"/>
                </a:srgbClr>
              </a:solidFill>
            </a:endParaRPr>
          </a:p>
          <a:p>
            <a:pPr defTabSz="914400"/>
            <a:r>
              <a:rPr lang="it-IT" sz="1200" b="1" dirty="0" smtClean="0">
                <a:solidFill>
                  <a:srgbClr val="C5E1FE">
                    <a:lumMod val="10000"/>
                  </a:srgbClr>
                </a:solidFill>
              </a:rPr>
              <a:t>Agenzia Unica per le Politiche attive</a:t>
            </a:r>
          </a:p>
          <a:p>
            <a:pPr defTabSz="914400"/>
            <a:endParaRPr lang="it-IT" sz="1200" b="1" dirty="0" smtClean="0">
              <a:solidFill>
                <a:prstClr val="white"/>
              </a:solidFill>
            </a:endParaRPr>
          </a:p>
          <a:p>
            <a:pPr defTabSz="914400"/>
            <a:endParaRPr lang="it-IT" sz="1200" b="1" dirty="0">
              <a:solidFill>
                <a:prstClr val="white"/>
              </a:solidFill>
            </a:endParaRPr>
          </a:p>
        </p:txBody>
      </p:sp>
      <p:sp>
        <p:nvSpPr>
          <p:cNvPr id="12" name="Rettangolo 11"/>
          <p:cNvSpPr/>
          <p:nvPr/>
        </p:nvSpPr>
        <p:spPr>
          <a:xfrm>
            <a:off x="3714744" y="1285860"/>
            <a:ext cx="1714512" cy="528641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r>
              <a:rPr lang="it-IT" sz="1200" b="1" dirty="0" smtClean="0">
                <a:solidFill>
                  <a:srgbClr val="FF6600"/>
                </a:solidFill>
              </a:rPr>
              <a:t>Art. 3</a:t>
            </a:r>
          </a:p>
          <a:p>
            <a:pPr algn="ctr" defTabSz="914400"/>
            <a:r>
              <a:rPr lang="it-IT" sz="1200" b="1" dirty="0" smtClean="0">
                <a:solidFill>
                  <a:srgbClr val="FF6600"/>
                </a:solidFill>
              </a:rPr>
              <a:t>Semplificazione delle procedure</a:t>
            </a:r>
          </a:p>
          <a:p>
            <a:pPr algn="ctr" defTabSz="914400"/>
            <a:r>
              <a:rPr lang="it-IT" sz="1200" b="1" dirty="0" smtClean="0">
                <a:solidFill>
                  <a:srgbClr val="FF6600"/>
                </a:solidFill>
              </a:rPr>
              <a:t> e degli adempimenti</a:t>
            </a:r>
          </a:p>
          <a:p>
            <a:pPr algn="ctr" defTabSz="914400"/>
            <a:endParaRPr lang="it-IT" sz="1200" b="1" dirty="0">
              <a:solidFill>
                <a:srgbClr val="FF6600"/>
              </a:solidFill>
            </a:endParaRPr>
          </a:p>
          <a:p>
            <a:pPr algn="ctr" defTabSz="914400"/>
            <a:endParaRPr lang="it-IT" sz="1200" b="1" dirty="0" smtClean="0">
              <a:solidFill>
                <a:prstClr val="white"/>
              </a:solidFill>
            </a:endParaRPr>
          </a:p>
          <a:p>
            <a:pPr defTabSz="914400"/>
            <a:r>
              <a:rPr lang="it-IT" sz="1200" b="1" dirty="0" smtClean="0">
                <a:solidFill>
                  <a:srgbClr val="C5E1FE">
                    <a:lumMod val="10000"/>
                  </a:srgbClr>
                </a:solidFill>
              </a:rPr>
              <a:t>Abolizione libro infortuni</a:t>
            </a:r>
          </a:p>
          <a:p>
            <a:pPr defTabSz="914400"/>
            <a:endParaRPr lang="it-IT" sz="1200" b="1" dirty="0">
              <a:solidFill>
                <a:srgbClr val="C5E1FE">
                  <a:lumMod val="10000"/>
                </a:srgbClr>
              </a:solidFill>
            </a:endParaRPr>
          </a:p>
          <a:p>
            <a:pPr defTabSz="914400"/>
            <a:r>
              <a:rPr lang="it-IT" sz="1200" b="1" dirty="0" smtClean="0">
                <a:solidFill>
                  <a:srgbClr val="C5E1FE">
                    <a:lumMod val="10000"/>
                  </a:srgbClr>
                </a:solidFill>
              </a:rPr>
              <a:t>Rafforzamento sistema di trasmissioni telematiche</a:t>
            </a:r>
          </a:p>
          <a:p>
            <a:pPr defTabSz="914400"/>
            <a:endParaRPr lang="it-IT" sz="1200" b="1" dirty="0">
              <a:solidFill>
                <a:srgbClr val="C5E1FE">
                  <a:lumMod val="10000"/>
                </a:srgbClr>
              </a:solidFill>
            </a:endParaRPr>
          </a:p>
          <a:p>
            <a:pPr defTabSz="914400"/>
            <a:r>
              <a:rPr lang="it-IT" sz="1200" b="1" dirty="0" smtClean="0">
                <a:solidFill>
                  <a:srgbClr val="C5E1FE">
                    <a:lumMod val="10000"/>
                  </a:srgbClr>
                </a:solidFill>
              </a:rPr>
              <a:t>Gestione del rapporto di lavoro in via telematica</a:t>
            </a:r>
          </a:p>
          <a:p>
            <a:pPr defTabSz="914400"/>
            <a:endParaRPr lang="it-IT" sz="1200" b="1" dirty="0">
              <a:solidFill>
                <a:srgbClr val="C5E1FE">
                  <a:lumMod val="10000"/>
                </a:srgbClr>
              </a:solidFill>
            </a:endParaRPr>
          </a:p>
          <a:p>
            <a:pPr defTabSz="914400"/>
            <a:r>
              <a:rPr lang="it-IT" sz="1200" b="1" dirty="0" smtClean="0">
                <a:solidFill>
                  <a:srgbClr val="C5E1FE">
                    <a:lumMod val="10000"/>
                  </a:srgbClr>
                </a:solidFill>
              </a:rPr>
              <a:t>Revisione del libretto formativo del cittadino</a:t>
            </a:r>
            <a:endParaRPr lang="it-IT" sz="1200" b="1" dirty="0">
              <a:solidFill>
                <a:srgbClr val="C5E1FE">
                  <a:lumMod val="10000"/>
                </a:srgbClr>
              </a:solidFill>
            </a:endParaRPr>
          </a:p>
        </p:txBody>
      </p:sp>
      <p:sp>
        <p:nvSpPr>
          <p:cNvPr id="13" name="Rettangolo 12"/>
          <p:cNvSpPr/>
          <p:nvPr/>
        </p:nvSpPr>
        <p:spPr>
          <a:xfrm>
            <a:off x="5429256" y="1285860"/>
            <a:ext cx="1714512" cy="528641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r>
              <a:rPr lang="it-IT" sz="1200" b="1" dirty="0" smtClean="0">
                <a:solidFill>
                  <a:srgbClr val="FF6600"/>
                </a:solidFill>
              </a:rPr>
              <a:t>Art. 4</a:t>
            </a:r>
          </a:p>
          <a:p>
            <a:pPr algn="ctr" defTabSz="914400"/>
            <a:r>
              <a:rPr lang="it-IT" sz="1200" b="1" dirty="0" smtClean="0">
                <a:solidFill>
                  <a:srgbClr val="FF6600"/>
                </a:solidFill>
              </a:rPr>
              <a:t>Riordino delle forme contrattuali e dell'attività ispettiva</a:t>
            </a:r>
          </a:p>
          <a:p>
            <a:pPr algn="ctr" defTabSz="914400"/>
            <a:endParaRPr lang="it-IT" sz="1200" b="1" dirty="0">
              <a:solidFill>
                <a:prstClr val="white"/>
              </a:solidFill>
            </a:endParaRPr>
          </a:p>
          <a:p>
            <a:pPr algn="ctr" defTabSz="914400"/>
            <a:endParaRPr lang="it-IT" sz="1200" b="1" dirty="0" smtClean="0">
              <a:solidFill>
                <a:prstClr val="white"/>
              </a:solidFill>
            </a:endParaRPr>
          </a:p>
          <a:p>
            <a:pPr defTabSz="914400"/>
            <a:r>
              <a:rPr lang="it-IT" sz="1200" b="1" dirty="0" smtClean="0">
                <a:solidFill>
                  <a:srgbClr val="C5E1FE">
                    <a:lumMod val="10000"/>
                  </a:srgbClr>
                </a:solidFill>
              </a:rPr>
              <a:t>Contratto a tutele crescenti </a:t>
            </a:r>
          </a:p>
          <a:p>
            <a:pPr defTabSz="914400"/>
            <a:endParaRPr lang="it-IT" sz="1200" b="1" dirty="0">
              <a:solidFill>
                <a:srgbClr val="C5E1FE">
                  <a:lumMod val="10000"/>
                </a:srgbClr>
              </a:solidFill>
            </a:endParaRPr>
          </a:p>
          <a:p>
            <a:pPr defTabSz="914400"/>
            <a:r>
              <a:rPr lang="it-IT" sz="1200" b="1" dirty="0" smtClean="0">
                <a:solidFill>
                  <a:srgbClr val="C5E1FE">
                    <a:lumMod val="10000"/>
                  </a:srgbClr>
                </a:solidFill>
              </a:rPr>
              <a:t>Modifica delle Mansioni</a:t>
            </a:r>
          </a:p>
          <a:p>
            <a:pPr defTabSz="914400"/>
            <a:endParaRPr lang="it-IT" sz="1200" b="1" dirty="0">
              <a:solidFill>
                <a:srgbClr val="C5E1FE">
                  <a:lumMod val="10000"/>
                </a:srgbClr>
              </a:solidFill>
            </a:endParaRPr>
          </a:p>
          <a:p>
            <a:pPr defTabSz="914400"/>
            <a:r>
              <a:rPr lang="it-IT" sz="1200" b="1" dirty="0" smtClean="0">
                <a:solidFill>
                  <a:srgbClr val="C5E1FE">
                    <a:lumMod val="10000"/>
                  </a:srgbClr>
                </a:solidFill>
              </a:rPr>
              <a:t>Modifica dei controlli a distanza</a:t>
            </a:r>
          </a:p>
          <a:p>
            <a:pPr defTabSz="914400"/>
            <a:endParaRPr lang="it-IT" sz="1200" b="1" dirty="0">
              <a:solidFill>
                <a:srgbClr val="C5E1FE">
                  <a:lumMod val="10000"/>
                </a:srgbClr>
              </a:solidFill>
            </a:endParaRPr>
          </a:p>
          <a:p>
            <a:pPr defTabSz="914400"/>
            <a:r>
              <a:rPr lang="it-IT" sz="1200" b="1" dirty="0" smtClean="0">
                <a:solidFill>
                  <a:srgbClr val="C5E1FE">
                    <a:lumMod val="10000"/>
                  </a:srgbClr>
                </a:solidFill>
              </a:rPr>
              <a:t>Introduzione del compenso orario minimo</a:t>
            </a:r>
          </a:p>
          <a:p>
            <a:pPr defTabSz="914400"/>
            <a:endParaRPr lang="it-IT" sz="1200" b="1" dirty="0">
              <a:solidFill>
                <a:srgbClr val="C5E1FE">
                  <a:lumMod val="10000"/>
                </a:srgbClr>
              </a:solidFill>
            </a:endParaRPr>
          </a:p>
          <a:p>
            <a:pPr defTabSz="914400"/>
            <a:r>
              <a:rPr lang="it-IT" sz="1200" b="1" dirty="0" smtClean="0">
                <a:solidFill>
                  <a:srgbClr val="C5E1FE">
                    <a:lumMod val="10000"/>
                  </a:srgbClr>
                </a:solidFill>
              </a:rPr>
              <a:t>Ampliamento lavoro accessorio</a:t>
            </a:r>
          </a:p>
          <a:p>
            <a:pPr defTabSz="914400"/>
            <a:endParaRPr lang="it-IT" sz="1200" b="1" dirty="0">
              <a:solidFill>
                <a:srgbClr val="C5E1FE">
                  <a:lumMod val="10000"/>
                </a:srgbClr>
              </a:solidFill>
            </a:endParaRPr>
          </a:p>
          <a:p>
            <a:pPr defTabSz="914400"/>
            <a:r>
              <a:rPr lang="it-IT" sz="1200" b="1" dirty="0" smtClean="0">
                <a:solidFill>
                  <a:srgbClr val="C5E1FE">
                    <a:lumMod val="10000"/>
                  </a:srgbClr>
                </a:solidFill>
              </a:rPr>
              <a:t>Agenzia Unica per l’attività ispettiva</a:t>
            </a:r>
            <a:endParaRPr lang="it-IT" sz="1200" b="1" dirty="0">
              <a:solidFill>
                <a:srgbClr val="C5E1FE">
                  <a:lumMod val="10000"/>
                </a:srgbClr>
              </a:solidFill>
            </a:endParaRPr>
          </a:p>
        </p:txBody>
      </p:sp>
      <p:sp>
        <p:nvSpPr>
          <p:cNvPr id="14" name="Rettangolo 13"/>
          <p:cNvSpPr/>
          <p:nvPr/>
        </p:nvSpPr>
        <p:spPr>
          <a:xfrm>
            <a:off x="7143768" y="1285860"/>
            <a:ext cx="1714512" cy="528641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r>
              <a:rPr lang="it-IT" sz="1200" b="1" dirty="0" smtClean="0">
                <a:solidFill>
                  <a:srgbClr val="FF6600"/>
                </a:solidFill>
              </a:rPr>
              <a:t>Art. 5</a:t>
            </a:r>
          </a:p>
          <a:p>
            <a:pPr algn="ctr" defTabSz="914400"/>
            <a:r>
              <a:rPr lang="it-IT" sz="1200" b="1" dirty="0" smtClean="0">
                <a:solidFill>
                  <a:srgbClr val="FF6600"/>
                </a:solidFill>
              </a:rPr>
              <a:t>Maternità e conciliazione dei tempi di vita e di lavoro</a:t>
            </a:r>
          </a:p>
          <a:p>
            <a:pPr algn="ctr" defTabSz="914400"/>
            <a:endParaRPr lang="it-IT" sz="1200" b="1" dirty="0">
              <a:solidFill>
                <a:prstClr val="white"/>
              </a:solidFill>
            </a:endParaRPr>
          </a:p>
          <a:p>
            <a:pPr algn="ctr" defTabSz="914400"/>
            <a:endParaRPr lang="it-IT" sz="1200" b="1" dirty="0" smtClean="0">
              <a:solidFill>
                <a:prstClr val="white"/>
              </a:solidFill>
            </a:endParaRPr>
          </a:p>
          <a:p>
            <a:pPr defTabSz="914400"/>
            <a:r>
              <a:rPr lang="it-IT" sz="1200" b="1" dirty="0" smtClean="0">
                <a:solidFill>
                  <a:srgbClr val="C5E1FE">
                    <a:lumMod val="10000"/>
                  </a:srgbClr>
                </a:solidFill>
              </a:rPr>
              <a:t>Garanzia per le madri parasubordinate delle prestazioni anche senza versamento contributivo</a:t>
            </a:r>
          </a:p>
          <a:p>
            <a:pPr defTabSz="914400"/>
            <a:endParaRPr lang="it-IT" sz="1200" b="1" dirty="0">
              <a:solidFill>
                <a:srgbClr val="C5E1FE">
                  <a:lumMod val="10000"/>
                </a:srgbClr>
              </a:solidFill>
            </a:endParaRPr>
          </a:p>
          <a:p>
            <a:pPr defTabSz="914400"/>
            <a:r>
              <a:rPr lang="it-IT" sz="1200" b="1" dirty="0" smtClean="0">
                <a:solidFill>
                  <a:srgbClr val="C5E1FE">
                    <a:lumMod val="10000"/>
                  </a:srgbClr>
                </a:solidFill>
              </a:rPr>
              <a:t>Accordi per incentivare la flessibilità dell’orario – Cessione di permessi</a:t>
            </a:r>
          </a:p>
          <a:p>
            <a:pPr defTabSz="914400"/>
            <a:endParaRPr lang="it-IT" sz="1200" b="1" dirty="0">
              <a:solidFill>
                <a:prstClr val="white"/>
              </a:solidFill>
            </a:endParaRPr>
          </a:p>
          <a:p>
            <a:pPr defTabSz="914400"/>
            <a:endParaRPr lang="it-IT" sz="1200" b="1" dirty="0">
              <a:solidFill>
                <a:prstClr val="white"/>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14414" y="857232"/>
            <a:ext cx="6715172" cy="571504"/>
          </a:xfrm>
          <a:prstGeom prst="rect">
            <a:avLst/>
          </a:prstGeom>
          <a:solidFill>
            <a:srgbClr val="FF8C19"/>
          </a:solidFill>
          <a:ln>
            <a:solidFill>
              <a:srgbClr val="F4A10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it-IT" b="1" dirty="0" smtClean="0">
                <a:solidFill>
                  <a:prstClr val="white"/>
                </a:solidFill>
              </a:rPr>
              <a:t>MAXI-SANZIONE SUL LAVORO NERO</a:t>
            </a:r>
            <a:endParaRPr lang="it-IT" dirty="0">
              <a:solidFill>
                <a:prstClr val="white"/>
              </a:solidFill>
            </a:endParaRPr>
          </a:p>
        </p:txBody>
      </p:sp>
      <p:sp>
        <p:nvSpPr>
          <p:cNvPr id="3" name="CasellaDiTesto 2"/>
          <p:cNvSpPr txBox="1"/>
          <p:nvPr/>
        </p:nvSpPr>
        <p:spPr>
          <a:xfrm>
            <a:off x="714348" y="1857364"/>
            <a:ext cx="7715304" cy="3539430"/>
          </a:xfrm>
          <a:prstGeom prst="rect">
            <a:avLst/>
          </a:prstGeom>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gn="just" defTabSz="914400">
              <a:buFontTx/>
              <a:buAutoNum type="alphaLcPeriod"/>
            </a:pPr>
            <a:r>
              <a:rPr lang="it-IT" sz="1600" dirty="0" smtClean="0">
                <a:solidFill>
                  <a:prstClr val="black"/>
                </a:solidFill>
              </a:rPr>
              <a:t>Reinserire la possibilità di </a:t>
            </a:r>
            <a:r>
              <a:rPr lang="it-IT" sz="1600" dirty="0" err="1" smtClean="0">
                <a:solidFill>
                  <a:prstClr val="black"/>
                </a:solidFill>
              </a:rPr>
              <a:t>diffidabilità</a:t>
            </a:r>
            <a:r>
              <a:rPr lang="it-IT" sz="1600" dirty="0" smtClean="0">
                <a:solidFill>
                  <a:prstClr val="black"/>
                </a:solidFill>
              </a:rPr>
              <a:t>.</a:t>
            </a:r>
          </a:p>
          <a:p>
            <a:pPr marL="342900" indent="-342900" algn="just" defTabSz="914400">
              <a:buFontTx/>
              <a:buAutoNum type="alphaLcPeriod"/>
            </a:pPr>
            <a:endParaRPr lang="it-IT" sz="1600" dirty="0" smtClean="0">
              <a:solidFill>
                <a:prstClr val="black"/>
              </a:solidFill>
            </a:endParaRPr>
          </a:p>
          <a:p>
            <a:pPr algn="just" defTabSz="914400"/>
            <a:r>
              <a:rPr lang="it-IT" sz="1600" dirty="0" smtClean="0">
                <a:solidFill>
                  <a:prstClr val="black"/>
                </a:solidFill>
              </a:rPr>
              <a:t>b. La regolarizzazione su diffida o pagamento ex art. 16 L. 689/81 non comporta (solo per maxisanzione) estinzione della violazione per </a:t>
            </a:r>
            <a:r>
              <a:rPr lang="it-IT" sz="1600" u="sng" dirty="0" smtClean="0">
                <a:solidFill>
                  <a:prstClr val="black"/>
                </a:solidFill>
              </a:rPr>
              <a:t>sola valutazione di recidiva.</a:t>
            </a:r>
          </a:p>
          <a:p>
            <a:pPr algn="just" defTabSz="914400"/>
            <a:endParaRPr lang="it-IT" sz="1600" dirty="0" smtClean="0">
              <a:solidFill>
                <a:prstClr val="black"/>
              </a:solidFill>
            </a:endParaRPr>
          </a:p>
          <a:p>
            <a:pPr algn="just" defTabSz="914400"/>
            <a:r>
              <a:rPr lang="it-IT" sz="1600" dirty="0" smtClean="0">
                <a:solidFill>
                  <a:prstClr val="black"/>
                </a:solidFill>
              </a:rPr>
              <a:t>c. L’importo delle sanzioni è aumentato del 30 % (per ogni  lavoratore) in caso di recidiva o in caso le violazioni si riferiscano a più di 5 lavoratori.</a:t>
            </a:r>
          </a:p>
          <a:p>
            <a:pPr algn="just" defTabSz="914400"/>
            <a:endParaRPr lang="it-IT" sz="1600" dirty="0" smtClean="0">
              <a:solidFill>
                <a:prstClr val="black"/>
              </a:solidFill>
            </a:endParaRPr>
          </a:p>
          <a:p>
            <a:pPr algn="just" defTabSz="914400"/>
            <a:r>
              <a:rPr lang="it-IT" sz="1600" dirty="0" smtClean="0">
                <a:solidFill>
                  <a:prstClr val="black"/>
                </a:solidFill>
              </a:rPr>
              <a:t>d. Allargamento sanzioni anche per forme contrattuali non subordinate, con l’attuale importo attenuato.</a:t>
            </a:r>
            <a:r>
              <a:rPr lang="it-IT" sz="1600" dirty="0" smtClean="0">
                <a:solidFill>
                  <a:sysClr val="windowText" lastClr="000000"/>
                </a:solidFill>
              </a:rPr>
              <a:t> </a:t>
            </a:r>
          </a:p>
          <a:p>
            <a:pPr algn="just" defTabSz="914400"/>
            <a:endParaRPr lang="it-IT" sz="1600" dirty="0" smtClean="0">
              <a:solidFill>
                <a:sysClr val="windowText" lastClr="000000"/>
              </a:solidFill>
            </a:endParaRPr>
          </a:p>
          <a:p>
            <a:pPr algn="just" defTabSz="914400"/>
            <a:r>
              <a:rPr lang="it-IT" sz="1600" dirty="0" smtClean="0">
                <a:solidFill>
                  <a:sysClr val="windowText" lastClr="000000"/>
                </a:solidFill>
              </a:rPr>
              <a:t>e. Introduzione maxi-sanzione per </a:t>
            </a:r>
            <a:r>
              <a:rPr lang="it-IT" sz="1600" b="1" dirty="0" smtClean="0">
                <a:solidFill>
                  <a:sysClr val="windowText" lastClr="000000"/>
                </a:solidFill>
              </a:rPr>
              <a:t>lavoro nero</a:t>
            </a:r>
            <a:r>
              <a:rPr lang="it-IT" sz="1600" dirty="0" smtClean="0">
                <a:solidFill>
                  <a:sysClr val="windowText" lastClr="000000"/>
                </a:solidFill>
              </a:rPr>
              <a:t> (con importo attenuato) anche per lavoro denunciato </a:t>
            </a:r>
            <a:r>
              <a:rPr lang="it-IT" sz="1600" i="1" dirty="0" smtClean="0">
                <a:solidFill>
                  <a:sysClr val="windowText" lastClr="000000"/>
                </a:solidFill>
              </a:rPr>
              <a:t>in misura inferiore </a:t>
            </a:r>
            <a:r>
              <a:rPr lang="it-IT" sz="1600" dirty="0" smtClean="0">
                <a:solidFill>
                  <a:sysClr val="windowText" lastClr="000000"/>
                </a:solidFill>
              </a:rPr>
              <a:t>(evasione pari o superiore  al 20 % della retribuzione imponibile previdenziale complessiva).</a:t>
            </a:r>
            <a:r>
              <a:rPr lang="it-IT" sz="1600" dirty="0" smtClean="0">
                <a:solidFill>
                  <a:prstClr val="black"/>
                </a:solidFill>
              </a:rPr>
              <a:t> </a:t>
            </a:r>
            <a:endParaRPr lang="it-IT" sz="1600" dirty="0">
              <a:solidFill>
                <a:prstClr val="black"/>
              </a:solidFill>
            </a:endParaRPr>
          </a:p>
        </p:txBody>
      </p:sp>
    </p:spTree>
    <p:extLst>
      <p:ext uri="{BB962C8B-B14F-4D97-AF65-F5344CB8AC3E}">
        <p14:creationId xmlns:p14="http://schemas.microsoft.com/office/powerpoint/2010/main" val="3377252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00100" y="642918"/>
            <a:ext cx="7143800" cy="428628"/>
          </a:xfrm>
          <a:prstGeom prst="rect">
            <a:avLst/>
          </a:prstGeom>
          <a:solidFill>
            <a:srgbClr val="FF8C19"/>
          </a:solidFill>
          <a:ln>
            <a:solidFill>
              <a:srgbClr val="F4A10C"/>
            </a:solidFill>
          </a:ln>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000" dirty="0" smtClean="0">
                <a:solidFill>
                  <a:prstClr val="black"/>
                </a:solidFill>
              </a:rPr>
              <a:t>Attività ispettiva ed organizzazione attività degli enti</a:t>
            </a:r>
            <a:endParaRPr lang="it-IT" sz="2000" dirty="0">
              <a:solidFill>
                <a:prstClr val="black"/>
              </a:solidFill>
            </a:endParaRPr>
          </a:p>
        </p:txBody>
      </p:sp>
      <p:sp>
        <p:nvSpPr>
          <p:cNvPr id="5" name="Rettangolo 4"/>
          <p:cNvSpPr/>
          <p:nvPr/>
        </p:nvSpPr>
        <p:spPr>
          <a:xfrm>
            <a:off x="714348" y="1276350"/>
            <a:ext cx="7715304" cy="52577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b="1" dirty="0">
                <a:solidFill>
                  <a:prstClr val="black"/>
                </a:solidFill>
              </a:rPr>
              <a:t>Uniformità della prassi </a:t>
            </a:r>
            <a:r>
              <a:rPr lang="it-IT" sz="1600" b="1" dirty="0" err="1">
                <a:solidFill>
                  <a:prstClr val="black"/>
                </a:solidFill>
              </a:rPr>
              <a:t>lavoristica</a:t>
            </a:r>
            <a:r>
              <a:rPr lang="it-IT" sz="1600" b="1" dirty="0">
                <a:solidFill>
                  <a:prstClr val="black"/>
                </a:solidFill>
              </a:rPr>
              <a:t> – </a:t>
            </a:r>
            <a:r>
              <a:rPr lang="it-IT" sz="1600" b="1" dirty="0" smtClean="0">
                <a:solidFill>
                  <a:prstClr val="black"/>
                </a:solidFill>
              </a:rPr>
              <a:t>autotutela.</a:t>
            </a:r>
            <a:endParaRPr lang="it-IT" sz="1600" dirty="0">
              <a:solidFill>
                <a:prstClr val="black"/>
              </a:solidFill>
            </a:endParaRPr>
          </a:p>
          <a:p>
            <a:pPr algn="just"/>
            <a:r>
              <a:rPr lang="it-IT" sz="1600" b="1" dirty="0">
                <a:solidFill>
                  <a:prstClr val="black"/>
                </a:solidFill>
              </a:rPr>
              <a:t> </a:t>
            </a:r>
            <a:r>
              <a:rPr lang="it-IT" sz="1600" i="1" dirty="0">
                <a:solidFill>
                  <a:prstClr val="black"/>
                </a:solidFill>
              </a:rPr>
              <a:t>Scopo</a:t>
            </a:r>
            <a:r>
              <a:rPr lang="it-IT" sz="1600" dirty="0">
                <a:solidFill>
                  <a:prstClr val="black"/>
                </a:solidFill>
              </a:rPr>
              <a:t>: si considera opportuno eliminare la ridondanza (ed in qualche caso la equivocità o discordanza) delle interpretazioni e disposizioni di prassi, affidandone il compito </a:t>
            </a:r>
            <a:r>
              <a:rPr lang="it-IT" sz="1600" u="sng" dirty="0">
                <a:solidFill>
                  <a:prstClr val="black"/>
                </a:solidFill>
              </a:rPr>
              <a:t>ad un solo Ente,</a:t>
            </a:r>
            <a:r>
              <a:rPr lang="it-IT" sz="1600" dirty="0">
                <a:solidFill>
                  <a:prstClr val="black"/>
                </a:solidFill>
              </a:rPr>
              <a:t> che agirà eventualmente di concerto con gli altri; tutti gli Enti ministeriali e previdenziali interessati dovranno uniformarsi a tali disposizioni</a:t>
            </a:r>
            <a:r>
              <a:rPr lang="it-IT" sz="1600" dirty="0" smtClean="0">
                <a:solidFill>
                  <a:prstClr val="black"/>
                </a:solidFill>
              </a:rPr>
              <a:t>.</a:t>
            </a:r>
          </a:p>
          <a:p>
            <a:pPr algn="just"/>
            <a:endParaRPr lang="it-IT" sz="1200" i="1" dirty="0" smtClean="0">
              <a:solidFill>
                <a:prstClr val="black"/>
              </a:solidFill>
            </a:endParaRPr>
          </a:p>
          <a:p>
            <a:pPr algn="just"/>
            <a:r>
              <a:rPr lang="it-IT" sz="1400" i="1" dirty="0" smtClean="0">
                <a:solidFill>
                  <a:prstClr val="black"/>
                </a:solidFill>
              </a:rPr>
              <a:t>Applicazione</a:t>
            </a:r>
            <a:r>
              <a:rPr lang="it-IT" sz="1400" i="1" dirty="0">
                <a:solidFill>
                  <a:prstClr val="black"/>
                </a:solidFill>
              </a:rPr>
              <a:t>:</a:t>
            </a:r>
            <a:endParaRPr lang="it-IT" sz="1400" dirty="0">
              <a:solidFill>
                <a:prstClr val="black"/>
              </a:solidFill>
            </a:endParaRPr>
          </a:p>
          <a:p>
            <a:pPr algn="just"/>
            <a:r>
              <a:rPr lang="it-IT" sz="1400" dirty="0">
                <a:solidFill>
                  <a:prstClr val="black"/>
                </a:solidFill>
              </a:rPr>
              <a:t>- Competente ad emanare disposizioni di prassi ed interpretazioni su aspetti </a:t>
            </a:r>
            <a:r>
              <a:rPr lang="it-IT" sz="1400" dirty="0" err="1">
                <a:solidFill>
                  <a:prstClr val="black"/>
                </a:solidFill>
              </a:rPr>
              <a:t>lavoristici</a:t>
            </a:r>
            <a:r>
              <a:rPr lang="it-IT" sz="1400" dirty="0">
                <a:solidFill>
                  <a:prstClr val="black"/>
                </a:solidFill>
              </a:rPr>
              <a:t>, previdenziali ed assicurativi (attraverso circolari e/o interpelli) </a:t>
            </a:r>
            <a:r>
              <a:rPr lang="it-IT" sz="1400" u="sng" dirty="0">
                <a:solidFill>
                  <a:prstClr val="black"/>
                </a:solidFill>
              </a:rPr>
              <a:t>è il solo Ministero del Lavoro</a:t>
            </a:r>
            <a:r>
              <a:rPr lang="it-IT" sz="1400" dirty="0">
                <a:solidFill>
                  <a:prstClr val="black"/>
                </a:solidFill>
              </a:rPr>
              <a:t>, attraverso i suoi organi centrali e/o periferici. </a:t>
            </a:r>
          </a:p>
          <a:p>
            <a:pPr algn="just"/>
            <a:r>
              <a:rPr lang="it-IT" sz="1400" dirty="0">
                <a:solidFill>
                  <a:prstClr val="black"/>
                </a:solidFill>
              </a:rPr>
              <a:t>Qualora gli Enti previdenziali ritengano opportuni interventi di tal genere, proporranno al Ministero l’emanazione del provvedimento di prassi.</a:t>
            </a:r>
          </a:p>
          <a:p>
            <a:pPr algn="just"/>
            <a:r>
              <a:rPr lang="it-IT" sz="1400" dirty="0">
                <a:solidFill>
                  <a:prstClr val="black"/>
                </a:solidFill>
              </a:rPr>
              <a:t>Le disposizioni riservate agli Enti previdenziali sono solo quelle di natura tecnico-applicativa, inerenti aspetti meramente operativi per le gestioni dei rapporti assicurativi e delle prestazioni di loro competenza.</a:t>
            </a:r>
          </a:p>
          <a:p>
            <a:pPr algn="just"/>
            <a:r>
              <a:rPr lang="it-IT" sz="1400" dirty="0">
                <a:solidFill>
                  <a:prstClr val="black"/>
                </a:solidFill>
              </a:rPr>
              <a:t> - Ogni provvedimento del Ministero del Lavoro è cogente per tutti gli organi del Ministero stesso, nonché per tutte le sedi centrali e periferiche degli Enti previdenziali, per  le Casse Edili ed ogni altro ente con potere di rilascio del </a:t>
            </a:r>
            <a:r>
              <a:rPr lang="it-IT" sz="1400" dirty="0" err="1">
                <a:solidFill>
                  <a:prstClr val="black"/>
                </a:solidFill>
              </a:rPr>
              <a:t>Durc</a:t>
            </a:r>
            <a:r>
              <a:rPr lang="it-IT" sz="1400" dirty="0">
                <a:solidFill>
                  <a:prstClr val="black"/>
                </a:solidFill>
              </a:rPr>
              <a:t>.</a:t>
            </a:r>
          </a:p>
          <a:p>
            <a:pPr algn="just"/>
            <a:r>
              <a:rPr lang="it-IT" sz="1400" dirty="0">
                <a:solidFill>
                  <a:prstClr val="black"/>
                </a:solidFill>
              </a:rPr>
              <a:t> - Alle disposizioni del Ministero del Lavoro, come sopra descritte, o a quelle particolari degli Enti Previdenziali si applicano integralmente le linee di trasparenza ed uniformità dell’azione ispettiva di cui alla Direttiva Ispezioni del 18 settembre 2008 e successive applicazioni, ivi compresa la facoltà di segnalazione da parte degli “interlocutori qualificati</a:t>
            </a:r>
            <a:r>
              <a:rPr lang="it-IT" sz="1400" dirty="0" smtClean="0">
                <a:solidFill>
                  <a:prstClr val="black"/>
                </a:solidFill>
              </a:rPr>
              <a:t>”.</a:t>
            </a:r>
          </a:p>
          <a:p>
            <a:pPr algn="r"/>
            <a:r>
              <a:rPr lang="it-IT" sz="1400" dirty="0" smtClean="0">
                <a:solidFill>
                  <a:prstClr val="black"/>
                </a:solidFill>
              </a:rPr>
              <a:t>SEGUE</a:t>
            </a:r>
            <a:endParaRPr lang="it-IT" sz="1400" dirty="0">
              <a:solidFill>
                <a:prstClr val="black"/>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00100" y="642918"/>
            <a:ext cx="7143800" cy="428628"/>
          </a:xfrm>
          <a:prstGeom prst="rect">
            <a:avLst/>
          </a:prstGeom>
          <a:solidFill>
            <a:srgbClr val="FF8C19"/>
          </a:solidFill>
          <a:ln>
            <a:solidFill>
              <a:srgbClr val="F4A10C"/>
            </a:solidFill>
          </a:ln>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000" dirty="0" smtClean="0">
                <a:solidFill>
                  <a:prstClr val="black"/>
                </a:solidFill>
              </a:rPr>
              <a:t>Attività ispettiva ed organizzazione attività degli enti</a:t>
            </a:r>
            <a:endParaRPr lang="it-IT" sz="2000" dirty="0">
              <a:solidFill>
                <a:prstClr val="black"/>
              </a:solidFill>
            </a:endParaRPr>
          </a:p>
        </p:txBody>
      </p:sp>
      <p:sp>
        <p:nvSpPr>
          <p:cNvPr id="3" name="Rettangolo 2"/>
          <p:cNvSpPr/>
          <p:nvPr/>
        </p:nvSpPr>
        <p:spPr>
          <a:xfrm>
            <a:off x="714348" y="1285860"/>
            <a:ext cx="7715304" cy="33575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i="1" dirty="0">
                <a:solidFill>
                  <a:prstClr val="black"/>
                </a:solidFill>
              </a:rPr>
              <a:t>Autotutela</a:t>
            </a:r>
            <a:endParaRPr lang="it-IT" sz="1600" dirty="0">
              <a:solidFill>
                <a:prstClr val="black"/>
              </a:solidFill>
            </a:endParaRPr>
          </a:p>
          <a:p>
            <a:pPr algn="just"/>
            <a:r>
              <a:rPr lang="it-IT" sz="1600" dirty="0">
                <a:solidFill>
                  <a:prstClr val="black"/>
                </a:solidFill>
              </a:rPr>
              <a:t>Riguardo agli atti  delle sedi locali e territoriali del  Ministero del lavoro e degli Enti previdenziali tutti che si caratterizzino per</a:t>
            </a:r>
          </a:p>
          <a:p>
            <a:pPr algn="just">
              <a:buFont typeface="Arial" pitchFamily="34" charset="0"/>
              <a:buChar char="•"/>
            </a:pPr>
            <a:r>
              <a:rPr lang="it-IT" sz="1600" dirty="0" smtClean="0">
                <a:solidFill>
                  <a:prstClr val="black"/>
                </a:solidFill>
              </a:rPr>
              <a:t>palese </a:t>
            </a:r>
            <a:r>
              <a:rPr lang="it-IT" sz="1600" dirty="0">
                <a:solidFill>
                  <a:prstClr val="black"/>
                </a:solidFill>
              </a:rPr>
              <a:t>difformità dall’indirizzo ministeriale, come sopra rappresentato;</a:t>
            </a:r>
          </a:p>
          <a:p>
            <a:pPr algn="just">
              <a:buFont typeface="Arial" pitchFamily="34" charset="0"/>
              <a:buChar char="•"/>
            </a:pPr>
            <a:r>
              <a:rPr lang="it-IT" sz="1600" dirty="0" smtClean="0">
                <a:solidFill>
                  <a:prstClr val="black"/>
                </a:solidFill>
              </a:rPr>
              <a:t>palese </a:t>
            </a:r>
            <a:r>
              <a:rPr lang="it-IT" sz="1600" dirty="0">
                <a:solidFill>
                  <a:prstClr val="black"/>
                </a:solidFill>
              </a:rPr>
              <a:t>errore o mancata considerazione di incontrovertibili elementi di fatto e di diritto conoscibili dalla Amministrazione emanante</a:t>
            </a:r>
          </a:p>
          <a:p>
            <a:pPr algn="just"/>
            <a:r>
              <a:rPr lang="it-IT" sz="1600" dirty="0">
                <a:solidFill>
                  <a:prstClr val="black"/>
                </a:solidFill>
              </a:rPr>
              <a:t>può essere opposta entro 30 gg. istanza di autotutela per la revisione o remissione dell’atto.</a:t>
            </a:r>
          </a:p>
          <a:p>
            <a:pPr algn="just"/>
            <a:r>
              <a:rPr lang="it-IT" sz="1600" dirty="0">
                <a:solidFill>
                  <a:prstClr val="black"/>
                </a:solidFill>
              </a:rPr>
              <a:t>L’accoglimento o meno dell’istanza viene valutato ai fini della ripartizione degli oneri conseguenti all’eventuale  proseguimento del contenzioso. </a:t>
            </a:r>
          </a:p>
        </p:txBody>
      </p:sp>
      <p:sp>
        <p:nvSpPr>
          <p:cNvPr id="4" name="CasellaDiTesto 3"/>
          <p:cNvSpPr txBox="1"/>
          <p:nvPr/>
        </p:nvSpPr>
        <p:spPr>
          <a:xfrm>
            <a:off x="785786" y="4643446"/>
            <a:ext cx="7643866" cy="1323439"/>
          </a:xfrm>
          <a:prstGeom prst="rect">
            <a:avLst/>
          </a:prstGeom>
          <a:solidFill>
            <a:srgbClr val="FF8C19"/>
          </a:solidFill>
          <a:ln>
            <a:solidFill>
              <a:schemeClr val="tx1"/>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it-IT" sz="1600" b="1" dirty="0">
                <a:solidFill>
                  <a:prstClr val="black"/>
                </a:solidFill>
              </a:rPr>
              <a:t>Pubblicità della prassi</a:t>
            </a:r>
            <a:endParaRPr lang="it-IT" sz="1600" dirty="0">
              <a:solidFill>
                <a:prstClr val="black"/>
              </a:solidFill>
            </a:endParaRPr>
          </a:p>
          <a:p>
            <a:pPr algn="just"/>
            <a:r>
              <a:rPr lang="it-IT" sz="1600" dirty="0">
                <a:solidFill>
                  <a:prstClr val="black"/>
                </a:solidFill>
              </a:rPr>
              <a:t>Obbligatorietà di </a:t>
            </a:r>
            <a:r>
              <a:rPr lang="it-IT" sz="1600" u="sng" dirty="0">
                <a:solidFill>
                  <a:prstClr val="black"/>
                </a:solidFill>
              </a:rPr>
              <a:t>pubblicazione immediata</a:t>
            </a:r>
            <a:r>
              <a:rPr lang="it-IT" sz="1600" dirty="0">
                <a:solidFill>
                  <a:prstClr val="black"/>
                </a:solidFill>
              </a:rPr>
              <a:t> sul sito istituzionale di Enti e Ministeri delle circolari, norme,  messaggi e documenti di prassi TUTTI, </a:t>
            </a:r>
            <a:r>
              <a:rPr lang="it-IT" sz="1600" u="sng" dirty="0">
                <a:solidFill>
                  <a:prstClr val="black"/>
                </a:solidFill>
              </a:rPr>
              <a:t>vietando</a:t>
            </a:r>
            <a:r>
              <a:rPr lang="it-IT" sz="1600" dirty="0">
                <a:solidFill>
                  <a:prstClr val="black"/>
                </a:solidFill>
              </a:rPr>
              <a:t> ogni altro tipo di  diffusione preventiva alla pubblicazione istituzionale</a:t>
            </a:r>
            <a:r>
              <a:rPr lang="it-IT" sz="1600" dirty="0" smtClean="0">
                <a:solidFill>
                  <a:prstClr val="black"/>
                </a:solidFill>
              </a:rPr>
              <a:t>.</a:t>
            </a:r>
            <a:endParaRPr lang="it-IT" dirty="0">
              <a:solidFill>
                <a:prstClr val="black"/>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3" name="CasellaDiTesto 2"/>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
        <p:nvSpPr>
          <p:cNvPr id="4" name="CasellaDiTesto 3"/>
          <p:cNvSpPr txBox="1"/>
          <p:nvPr/>
        </p:nvSpPr>
        <p:spPr>
          <a:xfrm>
            <a:off x="636713" y="2071678"/>
            <a:ext cx="7607695" cy="3046988"/>
          </a:xfrm>
          <a:prstGeom prst="rect">
            <a:avLst/>
          </a:prstGeom>
          <a:noFill/>
        </p:spPr>
        <p:txBody>
          <a:bodyPr wrap="square" rtlCol="0">
            <a:spAutoFit/>
          </a:bodyPr>
          <a:lstStyle/>
          <a:p>
            <a:pPr algn="just" defTabSz="914400"/>
            <a:r>
              <a:rPr lang="it-IT" sz="2400" dirty="0" smtClean="0">
                <a:solidFill>
                  <a:prstClr val="black"/>
                </a:solidFill>
              </a:rPr>
              <a:t>Il disegno di legge n 1428 , che si compone di tre capi e sei articoli, è volto ad affrontare il delicato e rilevante tema dell'occupazione, sotto i diversi profili attinenti al sistema delle tutele a sostegno dei soggetti in cerca di occupazione, al riordino e alla semplificazione del mercato del lavoro, nonché alla possibilità di rafforzare le misure a tutela della genitorialità.</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black"/>
                </a:solidFill>
              </a:rPr>
              <a:t>Delega Lavoro - Jobs </a:t>
            </a:r>
            <a:r>
              <a:rPr lang="it-IT" b="1" dirty="0" err="1" smtClean="0">
                <a:solidFill>
                  <a:prstClr val="black"/>
                </a:solidFill>
              </a:rPr>
              <a:t>Act</a:t>
            </a:r>
            <a:endParaRPr lang="it-IT" b="1" dirty="0">
              <a:solidFill>
                <a:prstClr val="black"/>
              </a:solidFill>
            </a:endParaRPr>
          </a:p>
        </p:txBody>
      </p:sp>
      <p:sp>
        <p:nvSpPr>
          <p:cNvPr id="6" name="Rettangolo 5"/>
          <p:cNvSpPr/>
          <p:nvPr/>
        </p:nvSpPr>
        <p:spPr>
          <a:xfrm>
            <a:off x="285720" y="1285860"/>
            <a:ext cx="1714512" cy="528641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r>
              <a:rPr lang="it-IT" sz="1200" b="1" dirty="0" smtClean="0">
                <a:solidFill>
                  <a:srgbClr val="FF6600"/>
                </a:solidFill>
              </a:rPr>
              <a:t>Art. 1</a:t>
            </a:r>
          </a:p>
          <a:p>
            <a:pPr algn="ctr" defTabSz="914400"/>
            <a:r>
              <a:rPr lang="it-IT" sz="1200" b="1" dirty="0" smtClean="0">
                <a:solidFill>
                  <a:srgbClr val="FF6600"/>
                </a:solidFill>
              </a:rPr>
              <a:t>Disposizioni </a:t>
            </a:r>
            <a:r>
              <a:rPr lang="it-IT" sz="1200" b="1" dirty="0">
                <a:solidFill>
                  <a:srgbClr val="FF6600"/>
                </a:solidFill>
              </a:rPr>
              <a:t>in materia di ammortizzatori sociali, servizi per il lavoro e politiche attive</a:t>
            </a:r>
            <a:r>
              <a:rPr lang="it-IT" sz="1200" b="1" dirty="0" smtClean="0">
                <a:solidFill>
                  <a:srgbClr val="FF6600"/>
                </a:solidFill>
              </a:rPr>
              <a:t>.</a:t>
            </a:r>
          </a:p>
          <a:p>
            <a:pPr algn="ctr" defTabSz="914400"/>
            <a:endParaRPr lang="it-IT" sz="1200" b="1" dirty="0">
              <a:solidFill>
                <a:prstClr val="white"/>
              </a:solidFill>
            </a:endParaRPr>
          </a:p>
          <a:p>
            <a:pPr algn="ctr" defTabSz="914400"/>
            <a:endParaRPr lang="it-IT" sz="1200" b="1" dirty="0" smtClean="0">
              <a:solidFill>
                <a:prstClr val="white"/>
              </a:solidFill>
            </a:endParaRPr>
          </a:p>
          <a:p>
            <a:pPr defTabSz="914400"/>
            <a:r>
              <a:rPr lang="it-IT" sz="1200" b="1" dirty="0" smtClean="0">
                <a:solidFill>
                  <a:srgbClr val="C5E1FE">
                    <a:lumMod val="10000"/>
                  </a:srgbClr>
                </a:solidFill>
              </a:rPr>
              <a:t>Tutele uniformi per tutti i lavoratori in caso di disoccupazione con Aspi</a:t>
            </a:r>
          </a:p>
          <a:p>
            <a:pPr defTabSz="914400"/>
            <a:endParaRPr lang="it-IT" sz="1200" b="1" dirty="0">
              <a:solidFill>
                <a:srgbClr val="C5E1FE">
                  <a:lumMod val="10000"/>
                </a:srgbClr>
              </a:solidFill>
            </a:endParaRPr>
          </a:p>
          <a:p>
            <a:pPr defTabSz="914400"/>
            <a:r>
              <a:rPr lang="it-IT" sz="1200" b="1" dirty="0" smtClean="0">
                <a:solidFill>
                  <a:srgbClr val="C5E1FE">
                    <a:lumMod val="10000"/>
                  </a:srgbClr>
                </a:solidFill>
              </a:rPr>
              <a:t>Riforma della Cassa Integrazione Guadagni</a:t>
            </a:r>
          </a:p>
          <a:p>
            <a:pPr defTabSz="914400"/>
            <a:endParaRPr lang="it-IT" sz="1200" b="1" dirty="0">
              <a:solidFill>
                <a:prstClr val="white"/>
              </a:solidFill>
            </a:endParaRPr>
          </a:p>
          <a:p>
            <a:pPr defTabSz="914400"/>
            <a:endParaRPr lang="it-IT" sz="1200" b="1" dirty="0">
              <a:solidFill>
                <a:prstClr val="white"/>
              </a:solidFill>
            </a:endParaRPr>
          </a:p>
        </p:txBody>
      </p:sp>
      <p:sp>
        <p:nvSpPr>
          <p:cNvPr id="11" name="Rettangolo 10"/>
          <p:cNvSpPr/>
          <p:nvPr/>
        </p:nvSpPr>
        <p:spPr>
          <a:xfrm>
            <a:off x="2000232" y="1285860"/>
            <a:ext cx="1714512" cy="528641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r>
              <a:rPr lang="it-IT" sz="1200" b="1" dirty="0" smtClean="0">
                <a:solidFill>
                  <a:srgbClr val="FF6600"/>
                </a:solidFill>
              </a:rPr>
              <a:t>Art. 2</a:t>
            </a:r>
          </a:p>
          <a:p>
            <a:pPr algn="ctr" defTabSz="914400"/>
            <a:r>
              <a:rPr lang="it-IT" sz="1200" b="1" dirty="0" smtClean="0">
                <a:solidFill>
                  <a:srgbClr val="FF6600"/>
                </a:solidFill>
              </a:rPr>
              <a:t>Lavoro e politiche attive</a:t>
            </a:r>
          </a:p>
          <a:p>
            <a:pPr algn="ctr" defTabSz="914400"/>
            <a:endParaRPr lang="it-IT" sz="1200" b="1" dirty="0">
              <a:solidFill>
                <a:prstClr val="white"/>
              </a:solidFill>
            </a:endParaRPr>
          </a:p>
          <a:p>
            <a:pPr defTabSz="914400"/>
            <a:endParaRPr lang="it-IT" sz="1200" b="1" dirty="0" smtClean="0">
              <a:solidFill>
                <a:prstClr val="white"/>
              </a:solidFill>
            </a:endParaRPr>
          </a:p>
          <a:p>
            <a:pPr defTabSz="914400"/>
            <a:r>
              <a:rPr lang="it-IT" sz="1200" b="1" dirty="0" smtClean="0">
                <a:solidFill>
                  <a:srgbClr val="C5E1FE">
                    <a:lumMod val="10000"/>
                  </a:srgbClr>
                </a:solidFill>
              </a:rPr>
              <a:t>Razionalizzazione incentivi alle imprese</a:t>
            </a:r>
          </a:p>
          <a:p>
            <a:pPr defTabSz="914400"/>
            <a:endParaRPr lang="it-IT" sz="1200" b="1" dirty="0">
              <a:solidFill>
                <a:srgbClr val="C5E1FE">
                  <a:lumMod val="10000"/>
                </a:srgbClr>
              </a:solidFill>
            </a:endParaRPr>
          </a:p>
          <a:p>
            <a:pPr defTabSz="914400"/>
            <a:r>
              <a:rPr lang="it-IT" sz="1200" b="1" dirty="0" smtClean="0">
                <a:solidFill>
                  <a:srgbClr val="C5E1FE">
                    <a:lumMod val="10000"/>
                  </a:srgbClr>
                </a:solidFill>
              </a:rPr>
              <a:t>Razionalizzare gli incentivi all’autoimpiego e autoimprenditorialità</a:t>
            </a:r>
          </a:p>
          <a:p>
            <a:pPr defTabSz="914400"/>
            <a:endParaRPr lang="it-IT" sz="1200" b="1" dirty="0">
              <a:solidFill>
                <a:srgbClr val="C5E1FE">
                  <a:lumMod val="10000"/>
                </a:srgbClr>
              </a:solidFill>
            </a:endParaRPr>
          </a:p>
          <a:p>
            <a:pPr defTabSz="914400"/>
            <a:r>
              <a:rPr lang="it-IT" sz="1200" b="1" dirty="0" smtClean="0">
                <a:solidFill>
                  <a:srgbClr val="C5E1FE">
                    <a:lumMod val="10000"/>
                  </a:srgbClr>
                </a:solidFill>
              </a:rPr>
              <a:t>Agenzia Unica per le Politiche attive</a:t>
            </a:r>
          </a:p>
          <a:p>
            <a:pPr defTabSz="914400"/>
            <a:endParaRPr lang="it-IT" sz="1200" b="1" dirty="0" smtClean="0">
              <a:solidFill>
                <a:prstClr val="white"/>
              </a:solidFill>
            </a:endParaRPr>
          </a:p>
          <a:p>
            <a:pPr defTabSz="914400"/>
            <a:endParaRPr lang="it-IT" sz="1200" b="1" dirty="0">
              <a:solidFill>
                <a:prstClr val="white"/>
              </a:solidFill>
            </a:endParaRPr>
          </a:p>
        </p:txBody>
      </p:sp>
      <p:sp>
        <p:nvSpPr>
          <p:cNvPr id="12" name="Rettangolo 11"/>
          <p:cNvSpPr/>
          <p:nvPr/>
        </p:nvSpPr>
        <p:spPr>
          <a:xfrm>
            <a:off x="3714744" y="1285860"/>
            <a:ext cx="1714512" cy="528641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r>
              <a:rPr lang="it-IT" sz="1200" b="1" dirty="0" smtClean="0">
                <a:solidFill>
                  <a:srgbClr val="FF6600"/>
                </a:solidFill>
              </a:rPr>
              <a:t>Art. 3</a:t>
            </a:r>
          </a:p>
          <a:p>
            <a:pPr algn="ctr" defTabSz="914400"/>
            <a:r>
              <a:rPr lang="it-IT" sz="1200" b="1" dirty="0" smtClean="0">
                <a:solidFill>
                  <a:srgbClr val="FF6600"/>
                </a:solidFill>
              </a:rPr>
              <a:t>Semplificazione delle procedure</a:t>
            </a:r>
          </a:p>
          <a:p>
            <a:pPr algn="ctr" defTabSz="914400"/>
            <a:r>
              <a:rPr lang="it-IT" sz="1200" b="1" dirty="0" smtClean="0">
                <a:solidFill>
                  <a:srgbClr val="FF6600"/>
                </a:solidFill>
              </a:rPr>
              <a:t> e degli adempimenti</a:t>
            </a:r>
          </a:p>
          <a:p>
            <a:pPr algn="ctr" defTabSz="914400"/>
            <a:endParaRPr lang="it-IT" sz="1200" b="1" dirty="0">
              <a:solidFill>
                <a:srgbClr val="FF6600"/>
              </a:solidFill>
            </a:endParaRPr>
          </a:p>
          <a:p>
            <a:pPr algn="ctr" defTabSz="914400"/>
            <a:endParaRPr lang="it-IT" sz="1200" b="1" dirty="0" smtClean="0">
              <a:solidFill>
                <a:prstClr val="white"/>
              </a:solidFill>
            </a:endParaRPr>
          </a:p>
          <a:p>
            <a:pPr defTabSz="914400"/>
            <a:r>
              <a:rPr lang="it-IT" sz="1200" b="1" dirty="0" smtClean="0">
                <a:solidFill>
                  <a:srgbClr val="C5E1FE">
                    <a:lumMod val="10000"/>
                  </a:srgbClr>
                </a:solidFill>
              </a:rPr>
              <a:t>Abolizione libro infortuni</a:t>
            </a:r>
          </a:p>
          <a:p>
            <a:pPr defTabSz="914400"/>
            <a:endParaRPr lang="it-IT" sz="1200" b="1" dirty="0">
              <a:solidFill>
                <a:srgbClr val="C5E1FE">
                  <a:lumMod val="10000"/>
                </a:srgbClr>
              </a:solidFill>
            </a:endParaRPr>
          </a:p>
          <a:p>
            <a:pPr defTabSz="914400"/>
            <a:r>
              <a:rPr lang="it-IT" sz="1200" b="1" dirty="0" smtClean="0">
                <a:solidFill>
                  <a:srgbClr val="C5E1FE">
                    <a:lumMod val="10000"/>
                  </a:srgbClr>
                </a:solidFill>
              </a:rPr>
              <a:t>Rafforzamento sistema di trasmissioni telematiche</a:t>
            </a:r>
          </a:p>
          <a:p>
            <a:pPr defTabSz="914400"/>
            <a:endParaRPr lang="it-IT" sz="1200" b="1" dirty="0">
              <a:solidFill>
                <a:srgbClr val="C5E1FE">
                  <a:lumMod val="10000"/>
                </a:srgbClr>
              </a:solidFill>
            </a:endParaRPr>
          </a:p>
          <a:p>
            <a:pPr defTabSz="914400"/>
            <a:r>
              <a:rPr lang="it-IT" sz="1200" b="1" dirty="0" smtClean="0">
                <a:solidFill>
                  <a:srgbClr val="C5E1FE">
                    <a:lumMod val="10000"/>
                  </a:srgbClr>
                </a:solidFill>
              </a:rPr>
              <a:t>Gestione del rapporto di lavoro in via telematica</a:t>
            </a:r>
          </a:p>
          <a:p>
            <a:pPr defTabSz="914400"/>
            <a:endParaRPr lang="it-IT" sz="1200" b="1" dirty="0">
              <a:solidFill>
                <a:srgbClr val="C5E1FE">
                  <a:lumMod val="10000"/>
                </a:srgbClr>
              </a:solidFill>
            </a:endParaRPr>
          </a:p>
          <a:p>
            <a:pPr defTabSz="914400"/>
            <a:r>
              <a:rPr lang="it-IT" sz="1200" b="1" dirty="0" smtClean="0">
                <a:solidFill>
                  <a:srgbClr val="C5E1FE">
                    <a:lumMod val="10000"/>
                  </a:srgbClr>
                </a:solidFill>
              </a:rPr>
              <a:t>Revisione del libretto formativo del cittadino</a:t>
            </a:r>
            <a:endParaRPr lang="it-IT" sz="1200" b="1" dirty="0">
              <a:solidFill>
                <a:srgbClr val="C5E1FE">
                  <a:lumMod val="10000"/>
                </a:srgbClr>
              </a:solidFill>
            </a:endParaRPr>
          </a:p>
        </p:txBody>
      </p:sp>
      <p:sp>
        <p:nvSpPr>
          <p:cNvPr id="13" name="Rettangolo 12"/>
          <p:cNvSpPr/>
          <p:nvPr/>
        </p:nvSpPr>
        <p:spPr>
          <a:xfrm>
            <a:off x="5429256" y="1285860"/>
            <a:ext cx="1714512" cy="528641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r>
              <a:rPr lang="it-IT" sz="1200" b="1" dirty="0" smtClean="0">
                <a:solidFill>
                  <a:srgbClr val="FF6600"/>
                </a:solidFill>
              </a:rPr>
              <a:t>Art. 4</a:t>
            </a:r>
          </a:p>
          <a:p>
            <a:pPr algn="ctr" defTabSz="914400"/>
            <a:r>
              <a:rPr lang="it-IT" sz="1200" b="1" dirty="0" smtClean="0">
                <a:solidFill>
                  <a:srgbClr val="FF6600"/>
                </a:solidFill>
              </a:rPr>
              <a:t>Riordino delle forme contrattuali e dell'attività ispettiva</a:t>
            </a:r>
          </a:p>
          <a:p>
            <a:pPr algn="ctr" defTabSz="914400"/>
            <a:endParaRPr lang="it-IT" sz="1200" b="1" dirty="0">
              <a:solidFill>
                <a:prstClr val="white"/>
              </a:solidFill>
            </a:endParaRPr>
          </a:p>
          <a:p>
            <a:pPr algn="ctr" defTabSz="914400"/>
            <a:endParaRPr lang="it-IT" sz="1200" b="1" dirty="0" smtClean="0">
              <a:solidFill>
                <a:prstClr val="white"/>
              </a:solidFill>
            </a:endParaRPr>
          </a:p>
          <a:p>
            <a:pPr defTabSz="914400"/>
            <a:r>
              <a:rPr lang="it-IT" sz="1200" b="1" dirty="0" smtClean="0">
                <a:solidFill>
                  <a:srgbClr val="C5E1FE">
                    <a:lumMod val="10000"/>
                  </a:srgbClr>
                </a:solidFill>
              </a:rPr>
              <a:t>Contratto a tutele crescenti </a:t>
            </a:r>
          </a:p>
          <a:p>
            <a:pPr defTabSz="914400"/>
            <a:endParaRPr lang="it-IT" sz="1200" b="1" dirty="0">
              <a:solidFill>
                <a:srgbClr val="C5E1FE">
                  <a:lumMod val="10000"/>
                </a:srgbClr>
              </a:solidFill>
            </a:endParaRPr>
          </a:p>
          <a:p>
            <a:pPr defTabSz="914400"/>
            <a:r>
              <a:rPr lang="it-IT" sz="1200" b="1" dirty="0" smtClean="0">
                <a:solidFill>
                  <a:srgbClr val="C5E1FE">
                    <a:lumMod val="10000"/>
                  </a:srgbClr>
                </a:solidFill>
              </a:rPr>
              <a:t>Modifica delle Mansioni</a:t>
            </a:r>
          </a:p>
          <a:p>
            <a:pPr defTabSz="914400"/>
            <a:endParaRPr lang="it-IT" sz="1200" b="1" dirty="0">
              <a:solidFill>
                <a:srgbClr val="C5E1FE">
                  <a:lumMod val="10000"/>
                </a:srgbClr>
              </a:solidFill>
            </a:endParaRPr>
          </a:p>
          <a:p>
            <a:pPr defTabSz="914400"/>
            <a:r>
              <a:rPr lang="it-IT" sz="1200" b="1" dirty="0" smtClean="0">
                <a:solidFill>
                  <a:srgbClr val="C5E1FE">
                    <a:lumMod val="10000"/>
                  </a:srgbClr>
                </a:solidFill>
              </a:rPr>
              <a:t>Modifica dei controlli a distanza</a:t>
            </a:r>
          </a:p>
          <a:p>
            <a:pPr defTabSz="914400"/>
            <a:endParaRPr lang="it-IT" sz="1200" b="1" dirty="0">
              <a:solidFill>
                <a:srgbClr val="C5E1FE">
                  <a:lumMod val="10000"/>
                </a:srgbClr>
              </a:solidFill>
            </a:endParaRPr>
          </a:p>
          <a:p>
            <a:pPr defTabSz="914400"/>
            <a:r>
              <a:rPr lang="it-IT" sz="1200" b="1" dirty="0" smtClean="0">
                <a:solidFill>
                  <a:srgbClr val="C5E1FE">
                    <a:lumMod val="10000"/>
                  </a:srgbClr>
                </a:solidFill>
              </a:rPr>
              <a:t>Introduzione del compenso orario minimo</a:t>
            </a:r>
          </a:p>
          <a:p>
            <a:pPr defTabSz="914400"/>
            <a:endParaRPr lang="it-IT" sz="1200" b="1" dirty="0">
              <a:solidFill>
                <a:srgbClr val="C5E1FE">
                  <a:lumMod val="10000"/>
                </a:srgbClr>
              </a:solidFill>
            </a:endParaRPr>
          </a:p>
          <a:p>
            <a:pPr defTabSz="914400"/>
            <a:r>
              <a:rPr lang="it-IT" sz="1200" b="1" dirty="0" smtClean="0">
                <a:solidFill>
                  <a:srgbClr val="C5E1FE">
                    <a:lumMod val="10000"/>
                  </a:srgbClr>
                </a:solidFill>
              </a:rPr>
              <a:t>Ampliamento lavoro accessorio</a:t>
            </a:r>
          </a:p>
          <a:p>
            <a:pPr defTabSz="914400"/>
            <a:endParaRPr lang="it-IT" sz="1200" b="1" dirty="0">
              <a:solidFill>
                <a:srgbClr val="C5E1FE">
                  <a:lumMod val="10000"/>
                </a:srgbClr>
              </a:solidFill>
            </a:endParaRPr>
          </a:p>
          <a:p>
            <a:pPr defTabSz="914400"/>
            <a:r>
              <a:rPr lang="it-IT" sz="1200" b="1" dirty="0" smtClean="0">
                <a:solidFill>
                  <a:srgbClr val="C5E1FE">
                    <a:lumMod val="10000"/>
                  </a:srgbClr>
                </a:solidFill>
              </a:rPr>
              <a:t>Agenzia Unica per l’attività ispettiva</a:t>
            </a:r>
            <a:endParaRPr lang="it-IT" sz="1200" b="1" dirty="0">
              <a:solidFill>
                <a:srgbClr val="C5E1FE">
                  <a:lumMod val="10000"/>
                </a:srgbClr>
              </a:solidFill>
            </a:endParaRPr>
          </a:p>
        </p:txBody>
      </p:sp>
      <p:sp>
        <p:nvSpPr>
          <p:cNvPr id="14" name="Rettangolo 13"/>
          <p:cNvSpPr/>
          <p:nvPr/>
        </p:nvSpPr>
        <p:spPr>
          <a:xfrm>
            <a:off x="7143768" y="1285860"/>
            <a:ext cx="1714512" cy="528641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r>
              <a:rPr lang="it-IT" sz="1200" b="1" dirty="0" smtClean="0">
                <a:solidFill>
                  <a:srgbClr val="FF6600"/>
                </a:solidFill>
              </a:rPr>
              <a:t>Art. 5</a:t>
            </a:r>
          </a:p>
          <a:p>
            <a:pPr algn="ctr" defTabSz="914400"/>
            <a:r>
              <a:rPr lang="it-IT" sz="1200" b="1" dirty="0" smtClean="0">
                <a:solidFill>
                  <a:srgbClr val="FF6600"/>
                </a:solidFill>
              </a:rPr>
              <a:t>Maternità e conciliazione dei tempi di vita e di lavoro</a:t>
            </a:r>
          </a:p>
          <a:p>
            <a:pPr algn="ctr" defTabSz="914400"/>
            <a:endParaRPr lang="it-IT" sz="1200" b="1" dirty="0">
              <a:solidFill>
                <a:prstClr val="white"/>
              </a:solidFill>
            </a:endParaRPr>
          </a:p>
          <a:p>
            <a:pPr algn="ctr" defTabSz="914400"/>
            <a:endParaRPr lang="it-IT" sz="1200" b="1" dirty="0" smtClean="0">
              <a:solidFill>
                <a:prstClr val="white"/>
              </a:solidFill>
            </a:endParaRPr>
          </a:p>
          <a:p>
            <a:pPr defTabSz="914400"/>
            <a:r>
              <a:rPr lang="it-IT" sz="1200" b="1" dirty="0" smtClean="0">
                <a:solidFill>
                  <a:srgbClr val="C5E1FE">
                    <a:lumMod val="10000"/>
                  </a:srgbClr>
                </a:solidFill>
              </a:rPr>
              <a:t>Garanzia per le madri parasubordinate delle prestazioni anche senza versamento contributivo</a:t>
            </a:r>
          </a:p>
          <a:p>
            <a:pPr defTabSz="914400"/>
            <a:endParaRPr lang="it-IT" sz="1200" b="1" dirty="0">
              <a:solidFill>
                <a:srgbClr val="C5E1FE">
                  <a:lumMod val="10000"/>
                </a:srgbClr>
              </a:solidFill>
            </a:endParaRPr>
          </a:p>
          <a:p>
            <a:pPr defTabSz="914400"/>
            <a:r>
              <a:rPr lang="it-IT" sz="1200" b="1" dirty="0" smtClean="0">
                <a:solidFill>
                  <a:srgbClr val="C5E1FE">
                    <a:lumMod val="10000"/>
                  </a:srgbClr>
                </a:solidFill>
              </a:rPr>
              <a:t>Accordi per incentivare la flessibilità dell’orario – Cessione di permessi</a:t>
            </a:r>
          </a:p>
          <a:p>
            <a:pPr defTabSz="914400"/>
            <a:endParaRPr lang="it-IT" sz="1200" b="1" dirty="0">
              <a:solidFill>
                <a:prstClr val="white"/>
              </a:solidFill>
            </a:endParaRPr>
          </a:p>
          <a:p>
            <a:pPr defTabSz="914400"/>
            <a:endParaRPr lang="it-IT" sz="1200" b="1" dirty="0">
              <a:solidFill>
                <a:prstClr val="white"/>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5" name="CasellaDiTesto 4"/>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
        <p:nvSpPr>
          <p:cNvPr id="4" name="CasellaDiTesto 3"/>
          <p:cNvSpPr txBox="1"/>
          <p:nvPr/>
        </p:nvSpPr>
        <p:spPr>
          <a:xfrm>
            <a:off x="285720" y="1214422"/>
            <a:ext cx="8572560" cy="5078313"/>
          </a:xfrm>
          <a:prstGeom prst="rect">
            <a:avLst/>
          </a:prstGeom>
          <a:noFill/>
        </p:spPr>
        <p:txBody>
          <a:bodyPr wrap="square" rtlCol="0">
            <a:spAutoFit/>
          </a:bodyPr>
          <a:lstStyle/>
          <a:p>
            <a:pPr defTabSz="914400"/>
            <a:r>
              <a:rPr lang="it-IT" dirty="0" smtClean="0">
                <a:solidFill>
                  <a:prstClr val="black"/>
                </a:solidFill>
              </a:rPr>
              <a:t>A tal fine sono individuati i seguenti principi e criteri direttivi:</a:t>
            </a:r>
          </a:p>
          <a:p>
            <a:pPr defTabSz="914400"/>
            <a:endParaRPr lang="it-IT" dirty="0" smtClean="0">
              <a:solidFill>
                <a:prstClr val="black"/>
              </a:solidFill>
            </a:endParaRPr>
          </a:p>
          <a:p>
            <a:pPr marL="342900" indent="-342900" defTabSz="914400">
              <a:buFontTx/>
              <a:buAutoNum type="alphaLcParenR"/>
            </a:pPr>
            <a:r>
              <a:rPr lang="it-IT" b="1" dirty="0" smtClean="0">
                <a:solidFill>
                  <a:prstClr val="black"/>
                </a:solidFill>
              </a:rPr>
              <a:t>Con riferimento agli strumenti di integrazione salariale</a:t>
            </a:r>
            <a:r>
              <a:rPr lang="it-IT" dirty="0" smtClean="0">
                <a:solidFill>
                  <a:prstClr val="black"/>
                </a:solidFill>
              </a:rPr>
              <a:t>:</a:t>
            </a:r>
          </a:p>
          <a:p>
            <a:pPr marL="342900" indent="-342900" defTabSz="914400">
              <a:buFontTx/>
              <a:buAutoNum type="alphaLcParenR"/>
            </a:pPr>
            <a:endParaRPr lang="it-IT" dirty="0" smtClean="0">
              <a:solidFill>
                <a:prstClr val="black"/>
              </a:solidFill>
            </a:endParaRPr>
          </a:p>
          <a:p>
            <a:pPr algn="just" defTabSz="914400">
              <a:buFont typeface="Arial" pitchFamily="34" charset="0"/>
              <a:buChar char="•"/>
            </a:pPr>
            <a:r>
              <a:rPr lang="it-IT" dirty="0" smtClean="0">
                <a:solidFill>
                  <a:prstClr val="black"/>
                </a:solidFill>
              </a:rPr>
              <a:t> Rivedere i criteri di concessione ed utilizzo delle integrazioni salariali escludendo i casi di cessazione aziendale;</a:t>
            </a:r>
          </a:p>
          <a:p>
            <a:pPr algn="just" defTabSz="914400">
              <a:buFont typeface="Arial" pitchFamily="34" charset="0"/>
              <a:buChar char="•"/>
            </a:pPr>
            <a:r>
              <a:rPr lang="it-IT" dirty="0" smtClean="0">
                <a:solidFill>
                  <a:prstClr val="black"/>
                </a:solidFill>
              </a:rPr>
              <a:t> Semplificare le procedure burocratiche anche con la introduzione di meccanismi standardizzati di concessione; </a:t>
            </a:r>
          </a:p>
          <a:p>
            <a:pPr algn="just" defTabSz="914400">
              <a:buFont typeface="Arial" pitchFamily="34" charset="0"/>
              <a:buChar char="•"/>
            </a:pPr>
            <a:r>
              <a:rPr lang="it-IT" dirty="0" smtClean="0">
                <a:solidFill>
                  <a:prstClr val="black"/>
                </a:solidFill>
              </a:rPr>
              <a:t> </a:t>
            </a:r>
            <a:r>
              <a:rPr lang="it-IT" i="1" u="sng" dirty="0" smtClean="0">
                <a:solidFill>
                  <a:prstClr val="black"/>
                </a:solidFill>
              </a:rPr>
              <a:t>Prevedere che l'accesso alla cassa integrazione possa avvenire solo a seguito di esaurimento di altre possibilità di riduzione dell'orario di lavoro; </a:t>
            </a:r>
          </a:p>
          <a:p>
            <a:pPr algn="just" defTabSz="914400">
              <a:buFont typeface="Arial" pitchFamily="34" charset="0"/>
              <a:buChar char="•"/>
            </a:pPr>
            <a:r>
              <a:rPr lang="it-IT" dirty="0" smtClean="0">
                <a:solidFill>
                  <a:prstClr val="black"/>
                </a:solidFill>
              </a:rPr>
              <a:t> </a:t>
            </a:r>
            <a:r>
              <a:rPr lang="it-IT" i="1" u="sng" dirty="0" smtClean="0">
                <a:solidFill>
                  <a:prstClr val="black"/>
                </a:solidFill>
              </a:rPr>
              <a:t>Revisione dei limiti di durata, da legare ai singoli lavoratori</a:t>
            </a:r>
            <a:r>
              <a:rPr lang="it-IT" dirty="0" smtClean="0">
                <a:solidFill>
                  <a:prstClr val="black"/>
                </a:solidFill>
              </a:rPr>
              <a:t>;</a:t>
            </a:r>
          </a:p>
          <a:p>
            <a:pPr algn="just" defTabSz="914400">
              <a:buFont typeface="Arial" pitchFamily="34" charset="0"/>
              <a:buChar char="•"/>
            </a:pPr>
            <a:r>
              <a:rPr lang="it-IT" dirty="0" smtClean="0">
                <a:solidFill>
                  <a:prstClr val="black"/>
                </a:solidFill>
              </a:rPr>
              <a:t> </a:t>
            </a:r>
            <a:r>
              <a:rPr lang="it-IT" u="sng" dirty="0" smtClean="0">
                <a:solidFill>
                  <a:prstClr val="black"/>
                </a:solidFill>
              </a:rPr>
              <a:t>Revisione delle regole di funzionamento dei Contratti di Solidarietà</a:t>
            </a:r>
            <a:r>
              <a:rPr lang="it-IT" dirty="0" smtClean="0">
                <a:solidFill>
                  <a:prstClr val="black"/>
                </a:solidFill>
              </a:rPr>
              <a:t>;</a:t>
            </a:r>
          </a:p>
          <a:p>
            <a:pPr algn="just" defTabSz="914400">
              <a:buFont typeface="Arial" pitchFamily="34" charset="0"/>
              <a:buChar char="•"/>
            </a:pPr>
            <a:r>
              <a:rPr lang="it-IT" dirty="0" smtClean="0">
                <a:solidFill>
                  <a:prstClr val="black"/>
                </a:solidFill>
              </a:rPr>
              <a:t> Prevedere una riduzione degli oneri contributivi ordinari e la loro rimodulazione tra i diversi settori in funzione dell'effettivo utilizzo;</a:t>
            </a:r>
          </a:p>
          <a:p>
            <a:pPr algn="just" defTabSz="914400">
              <a:buFont typeface="Arial" pitchFamily="34" charset="0"/>
              <a:buChar char="•"/>
            </a:pPr>
            <a:r>
              <a:rPr lang="it-IT" dirty="0" smtClean="0">
                <a:solidFill>
                  <a:prstClr val="black"/>
                </a:solidFill>
              </a:rPr>
              <a:t> Revisionare l'ambito di applicazione della cassa integrazione ordinaria e straordinaria e dei fondi di solidarietà di cui all'articolo 3 della legge 28 giugno 2012, n. 92;</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5" name="CasellaDiTesto 4"/>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
        <p:nvSpPr>
          <p:cNvPr id="4" name="CasellaDiTesto 3"/>
          <p:cNvSpPr txBox="1"/>
          <p:nvPr/>
        </p:nvSpPr>
        <p:spPr>
          <a:xfrm>
            <a:off x="285720" y="1571612"/>
            <a:ext cx="8572560" cy="4247317"/>
          </a:xfrm>
          <a:prstGeom prst="rect">
            <a:avLst/>
          </a:prstGeom>
          <a:noFill/>
        </p:spPr>
        <p:txBody>
          <a:bodyPr wrap="square" rtlCol="0">
            <a:spAutoFit/>
          </a:bodyPr>
          <a:lstStyle/>
          <a:p>
            <a:pPr defTabSz="914400"/>
            <a:r>
              <a:rPr lang="it-IT" b="1" dirty="0" smtClean="0">
                <a:solidFill>
                  <a:prstClr val="black"/>
                </a:solidFill>
              </a:rPr>
              <a:t>b) Con riferimento agli strumenti di sostegno in caso di disoccupazione involontaria, </a:t>
            </a:r>
          </a:p>
          <a:p>
            <a:pPr defTabSz="914400"/>
            <a:endParaRPr lang="it-IT" dirty="0" smtClean="0">
              <a:solidFill>
                <a:prstClr val="black"/>
              </a:solidFill>
            </a:endParaRPr>
          </a:p>
          <a:p>
            <a:pPr algn="just" defTabSz="914400">
              <a:buFont typeface="Arial" pitchFamily="34" charset="0"/>
              <a:buChar char="•"/>
            </a:pPr>
            <a:r>
              <a:rPr lang="it-IT" dirty="0" smtClean="0">
                <a:solidFill>
                  <a:prstClr val="black"/>
                </a:solidFill>
              </a:rPr>
              <a:t> Rimodulare l'</a:t>
            </a:r>
            <a:r>
              <a:rPr lang="it-IT" dirty="0" err="1" smtClean="0">
                <a:solidFill>
                  <a:prstClr val="black"/>
                </a:solidFill>
              </a:rPr>
              <a:t>ASpI</a:t>
            </a:r>
            <a:r>
              <a:rPr lang="it-IT" dirty="0" smtClean="0">
                <a:solidFill>
                  <a:prstClr val="black"/>
                </a:solidFill>
              </a:rPr>
              <a:t> omogeneizzando tra loro la disciplina ordinaria e quella breve; </a:t>
            </a:r>
          </a:p>
          <a:p>
            <a:pPr algn="just" defTabSz="914400">
              <a:buFont typeface="Arial" pitchFamily="34" charset="0"/>
              <a:buChar char="•"/>
            </a:pPr>
            <a:r>
              <a:rPr lang="it-IT" dirty="0" smtClean="0">
                <a:solidFill>
                  <a:prstClr val="black"/>
                </a:solidFill>
              </a:rPr>
              <a:t> Incrementare la durata massima dell'</a:t>
            </a:r>
            <a:r>
              <a:rPr lang="it-IT" dirty="0" err="1" smtClean="0">
                <a:solidFill>
                  <a:prstClr val="black"/>
                </a:solidFill>
              </a:rPr>
              <a:t>ASpI</a:t>
            </a:r>
            <a:r>
              <a:rPr lang="it-IT" dirty="0" smtClean="0">
                <a:solidFill>
                  <a:prstClr val="black"/>
                </a:solidFill>
              </a:rPr>
              <a:t> per i lavoratori con carriere contributive più significative; estendere l'applicazione dell'</a:t>
            </a:r>
            <a:r>
              <a:rPr lang="it-IT" dirty="0" err="1" smtClean="0">
                <a:solidFill>
                  <a:prstClr val="black"/>
                </a:solidFill>
              </a:rPr>
              <a:t>ASpI</a:t>
            </a:r>
            <a:r>
              <a:rPr lang="it-IT" dirty="0" smtClean="0">
                <a:solidFill>
                  <a:prstClr val="black"/>
                </a:solidFill>
              </a:rPr>
              <a:t> ai lavoratori con contratti di </a:t>
            </a:r>
            <a:r>
              <a:rPr lang="it-IT" dirty="0" err="1" smtClean="0">
                <a:solidFill>
                  <a:prstClr val="black"/>
                </a:solidFill>
              </a:rPr>
              <a:t>co.co.co.</a:t>
            </a:r>
            <a:r>
              <a:rPr lang="it-IT" dirty="0" smtClean="0">
                <a:solidFill>
                  <a:prstClr val="black"/>
                </a:solidFill>
              </a:rPr>
              <a:t>, prevedendo in fase iniziale un periodo biennale di sperimentazione a risorse definite;</a:t>
            </a:r>
          </a:p>
          <a:p>
            <a:pPr algn="just" defTabSz="914400">
              <a:buFont typeface="Arial" pitchFamily="34" charset="0"/>
              <a:buChar char="•"/>
            </a:pPr>
            <a:r>
              <a:rPr lang="it-IT" dirty="0" smtClean="0">
                <a:solidFill>
                  <a:prstClr val="black"/>
                </a:solidFill>
              </a:rPr>
              <a:t> Introdurre massimali in relazione alla contribuzione figurativa; </a:t>
            </a:r>
          </a:p>
          <a:p>
            <a:pPr algn="just" defTabSz="914400">
              <a:buFont typeface="Arial" pitchFamily="34" charset="0"/>
              <a:buChar char="•"/>
            </a:pPr>
            <a:r>
              <a:rPr lang="it-IT" dirty="0" smtClean="0">
                <a:solidFill>
                  <a:prstClr val="black"/>
                </a:solidFill>
              </a:rPr>
              <a:t> Valutare la possibilità che, dopo l'</a:t>
            </a:r>
            <a:r>
              <a:rPr lang="it-IT" dirty="0" err="1" smtClean="0">
                <a:solidFill>
                  <a:prstClr val="black"/>
                </a:solidFill>
              </a:rPr>
              <a:t>ASpI</a:t>
            </a:r>
            <a:r>
              <a:rPr lang="it-IT" dirty="0" smtClean="0">
                <a:solidFill>
                  <a:prstClr val="black"/>
                </a:solidFill>
              </a:rPr>
              <a:t>, possa essere riconosciuta un'ulteriore prestazione in favore di soggetti con indicatore ISEE particolarmente ridotto; </a:t>
            </a:r>
          </a:p>
          <a:p>
            <a:pPr algn="just" defTabSz="914400">
              <a:buFont typeface="Arial" pitchFamily="34" charset="0"/>
              <a:buChar char="•"/>
            </a:pPr>
            <a:r>
              <a:rPr lang="it-IT" dirty="0" smtClean="0">
                <a:solidFill>
                  <a:prstClr val="black"/>
                </a:solidFill>
              </a:rPr>
              <a:t> Eliminazione dello stato di disoccupazione come requisito per l'accesso a prestazioni di carattere assistenziale.</a:t>
            </a:r>
            <a:endParaRPr lang="it-IT" dirty="0">
              <a:solidFill>
                <a:prstClr val="black"/>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5" name="CasellaDiTesto 4"/>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
        <p:nvSpPr>
          <p:cNvPr id="4" name="CasellaDiTesto 3"/>
          <p:cNvSpPr txBox="1"/>
          <p:nvPr/>
        </p:nvSpPr>
        <p:spPr>
          <a:xfrm>
            <a:off x="642910" y="1928802"/>
            <a:ext cx="7858180" cy="3785652"/>
          </a:xfrm>
          <a:prstGeom prst="rect">
            <a:avLst/>
          </a:prstGeom>
          <a:noFill/>
          <a:ln>
            <a:solidFill>
              <a:srgbClr val="F4A10C"/>
            </a:solidFill>
          </a:ln>
          <a:effectLst>
            <a:glow rad="101600">
              <a:srgbClr val="FF8C19">
                <a:alpha val="60000"/>
              </a:srgbClr>
            </a:glow>
          </a:effectLst>
        </p:spPr>
        <p:txBody>
          <a:bodyPr wrap="square" rtlCol="0">
            <a:spAutoFit/>
          </a:bodyPr>
          <a:lstStyle/>
          <a:p>
            <a:pPr algn="just" defTabSz="914400"/>
            <a:r>
              <a:rPr lang="it-IT" sz="2400" dirty="0" smtClean="0">
                <a:solidFill>
                  <a:prstClr val="black"/>
                </a:solidFill>
              </a:rPr>
              <a:t>Nell'esercizio di tale delega si prevede che siano individuati meccanismi volti ad assicurare il coinvolgimento attivo del soggetto beneficiario di prestazioni di integrazione salariale ovvero di misure di sostegno in caso di disoccupazione, al fine di incentivare la ricerca attiva di nuova occupazione.</a:t>
            </a:r>
          </a:p>
          <a:p>
            <a:pPr algn="just" defTabSz="914400"/>
            <a:endParaRPr lang="it-IT" sz="2400" dirty="0" smtClean="0">
              <a:solidFill>
                <a:prstClr val="black"/>
              </a:solidFill>
            </a:endParaRPr>
          </a:p>
          <a:p>
            <a:pPr algn="just" defTabSz="914400"/>
            <a:r>
              <a:rPr lang="it-IT" sz="2400" dirty="0" smtClean="0">
                <a:solidFill>
                  <a:prstClr val="black"/>
                </a:solidFill>
              </a:rPr>
              <a:t>(Contratto di ricollocamento ??)</a:t>
            </a:r>
          </a:p>
          <a:p>
            <a:pPr algn="just" defTabSz="914400"/>
            <a:r>
              <a:rPr lang="it-IT" sz="2400" dirty="0" smtClean="0">
                <a:solidFill>
                  <a:prstClr val="black"/>
                </a:solidFill>
              </a:rPr>
              <a:t>(Nuova versione dei lavori socialmente utili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5" name="CasellaDiTesto 4"/>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
        <p:nvSpPr>
          <p:cNvPr id="6" name="CasellaDiTesto 5"/>
          <p:cNvSpPr txBox="1"/>
          <p:nvPr/>
        </p:nvSpPr>
        <p:spPr>
          <a:xfrm>
            <a:off x="857224" y="1714488"/>
            <a:ext cx="7429552" cy="3693319"/>
          </a:xfrm>
          <a:prstGeom prst="rect">
            <a:avLst/>
          </a:prstGeom>
          <a:noFill/>
        </p:spPr>
        <p:txBody>
          <a:bodyPr wrap="square" rtlCol="0">
            <a:spAutoFit/>
          </a:bodyPr>
          <a:lstStyle/>
          <a:p>
            <a:pPr algn="just" defTabSz="914400"/>
            <a:r>
              <a:rPr lang="it-IT" b="1" dirty="0" smtClean="0">
                <a:solidFill>
                  <a:prstClr val="black"/>
                </a:solidFill>
              </a:rPr>
              <a:t>L'articolo 2 prevede una delega al Governo al fine di garantire la fruizione dei servizi essenziali in materia di politica attiva del lavoro su tutto il territorio nazionale, nonché di assicurare l'esercizio unitario delle relative funzioni amministrative.</a:t>
            </a:r>
          </a:p>
          <a:p>
            <a:pPr defTabSz="914400"/>
            <a:endParaRPr lang="it-IT" dirty="0" smtClean="0">
              <a:solidFill>
                <a:prstClr val="black"/>
              </a:solidFill>
            </a:endParaRPr>
          </a:p>
          <a:p>
            <a:pPr defTabSz="914400"/>
            <a:r>
              <a:rPr lang="it-IT" dirty="0" smtClean="0">
                <a:solidFill>
                  <a:prstClr val="black"/>
                </a:solidFill>
              </a:rPr>
              <a:t>A tal fine sono individuati i seguenti principi e criteri direttivi:</a:t>
            </a:r>
          </a:p>
          <a:p>
            <a:pPr defTabSz="914400"/>
            <a:r>
              <a:rPr lang="it-IT" dirty="0" smtClean="0">
                <a:solidFill>
                  <a:prstClr val="black"/>
                </a:solidFill>
              </a:rPr>
              <a:t> </a:t>
            </a:r>
          </a:p>
          <a:p>
            <a:pPr defTabSz="914400">
              <a:buFont typeface="Wingdings" pitchFamily="2" charset="2"/>
              <a:buChar char="v"/>
            </a:pPr>
            <a:r>
              <a:rPr lang="it-IT" dirty="0" smtClean="0">
                <a:solidFill>
                  <a:prstClr val="black"/>
                </a:solidFill>
              </a:rPr>
              <a:t> Razionalizzare gli incentivi all'assunzione già esistenti;</a:t>
            </a:r>
          </a:p>
          <a:p>
            <a:pPr defTabSz="914400">
              <a:buFont typeface="Wingdings" pitchFamily="2" charset="2"/>
              <a:buChar char="v"/>
            </a:pPr>
            <a:endParaRPr lang="it-IT" dirty="0" smtClean="0">
              <a:solidFill>
                <a:prstClr val="black"/>
              </a:solidFill>
            </a:endParaRPr>
          </a:p>
          <a:p>
            <a:pPr defTabSz="914400">
              <a:buFont typeface="Wingdings" pitchFamily="2" charset="2"/>
              <a:buChar char="v"/>
            </a:pPr>
            <a:r>
              <a:rPr lang="it-IT" dirty="0" smtClean="0">
                <a:solidFill>
                  <a:prstClr val="black"/>
                </a:solidFill>
              </a:rPr>
              <a:t> Razionalizzare gli incentivi per l'</a:t>
            </a:r>
            <a:r>
              <a:rPr lang="it-IT" dirty="0" err="1" smtClean="0">
                <a:solidFill>
                  <a:prstClr val="black"/>
                </a:solidFill>
              </a:rPr>
              <a:t>autoimpiego</a:t>
            </a:r>
            <a:r>
              <a:rPr lang="it-IT" dirty="0" smtClean="0">
                <a:solidFill>
                  <a:prstClr val="black"/>
                </a:solidFill>
              </a:rPr>
              <a:t> e l'</a:t>
            </a:r>
            <a:r>
              <a:rPr lang="it-IT" dirty="0" err="1" smtClean="0">
                <a:solidFill>
                  <a:prstClr val="black"/>
                </a:solidFill>
              </a:rPr>
              <a:t>autoimprenditorialità</a:t>
            </a:r>
            <a:r>
              <a:rPr lang="it-IT" dirty="0" smtClean="0">
                <a:solidFill>
                  <a:prstClr val="black"/>
                </a:solidFill>
              </a:rPr>
              <a:t>;</a:t>
            </a:r>
          </a:p>
          <a:p>
            <a:pPr defTabSz="914400"/>
            <a:endParaRPr lang="it-IT" dirty="0">
              <a:solidFill>
                <a:prstClr val="white"/>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5" name="CasellaDiTesto 4"/>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
        <p:nvSpPr>
          <p:cNvPr id="6" name="CasellaDiTesto 5"/>
          <p:cNvSpPr txBox="1"/>
          <p:nvPr/>
        </p:nvSpPr>
        <p:spPr>
          <a:xfrm>
            <a:off x="857224" y="1214422"/>
            <a:ext cx="7429552" cy="5078313"/>
          </a:xfrm>
          <a:prstGeom prst="rect">
            <a:avLst/>
          </a:prstGeom>
          <a:noFill/>
        </p:spPr>
        <p:txBody>
          <a:bodyPr wrap="square" rtlCol="0">
            <a:spAutoFit/>
          </a:bodyPr>
          <a:lstStyle/>
          <a:p>
            <a:pPr algn="just" defTabSz="914400">
              <a:buFont typeface="Wingdings" pitchFamily="2" charset="2"/>
              <a:buChar char="v"/>
            </a:pPr>
            <a:r>
              <a:rPr lang="it-IT" dirty="0" smtClean="0">
                <a:solidFill>
                  <a:prstClr val="black"/>
                </a:solidFill>
              </a:rPr>
              <a:t> Istituire, senza nuovi o maggiori oneri per la finanza pubblica, </a:t>
            </a:r>
            <a:r>
              <a:rPr lang="it-IT" b="1" dirty="0" smtClean="0">
                <a:solidFill>
                  <a:prstClr val="black"/>
                </a:solidFill>
              </a:rPr>
              <a:t>un'Agenzia nazionale per l'impiego </a:t>
            </a:r>
            <a:r>
              <a:rPr lang="it-IT" dirty="0" smtClean="0">
                <a:solidFill>
                  <a:prstClr val="black"/>
                </a:solidFill>
              </a:rPr>
              <a:t>per la gestione integrata delle politiche attive e passive del lavoro, partecipata da Stato, regioni e province autonome e vigilata dal Ministero del lavoro e delle politiche sociali, alla quale attribuire compiti gestionali in materia di servizi per l'impiego, politiche attive e </a:t>
            </a:r>
            <a:r>
              <a:rPr lang="it-IT" dirty="0" err="1" smtClean="0">
                <a:solidFill>
                  <a:prstClr val="black"/>
                </a:solidFill>
              </a:rPr>
              <a:t>ASpI</a:t>
            </a:r>
            <a:r>
              <a:rPr lang="it-IT" dirty="0" smtClean="0">
                <a:solidFill>
                  <a:prstClr val="black"/>
                </a:solidFill>
              </a:rPr>
              <a:t>, coinvolgendo le parti sociali nella definizione delle linee di indirizzo generali; </a:t>
            </a:r>
          </a:p>
          <a:p>
            <a:pPr algn="just" defTabSz="914400">
              <a:buFont typeface="Wingdings" pitchFamily="2" charset="2"/>
              <a:buChar char="v"/>
            </a:pPr>
            <a:endParaRPr lang="it-IT" dirty="0" smtClean="0">
              <a:solidFill>
                <a:prstClr val="black"/>
              </a:solidFill>
            </a:endParaRPr>
          </a:p>
          <a:p>
            <a:pPr algn="just" defTabSz="914400">
              <a:buFont typeface="Wingdings" pitchFamily="2" charset="2"/>
              <a:buChar char="v"/>
            </a:pPr>
            <a:r>
              <a:rPr lang="it-IT" dirty="0" smtClean="0">
                <a:solidFill>
                  <a:prstClr val="black"/>
                </a:solidFill>
              </a:rPr>
              <a:t> Razionalizzare gli enti e le strutture, anche all'interno del Ministero del lavoro e delle politiche sociali, che operano in materia di ammortizzatori sociali, politiche attive e servizi per l'impiego allo scopo di evitare sovrapposizioni e garantire l'invarianza di spesa; </a:t>
            </a:r>
          </a:p>
          <a:p>
            <a:pPr algn="just" defTabSz="914400">
              <a:buFont typeface="Wingdings" pitchFamily="2" charset="2"/>
              <a:buChar char="v"/>
            </a:pPr>
            <a:endParaRPr lang="it-IT" dirty="0" smtClean="0">
              <a:solidFill>
                <a:prstClr val="black"/>
              </a:solidFill>
            </a:endParaRPr>
          </a:p>
          <a:p>
            <a:pPr algn="just" defTabSz="914400">
              <a:buFont typeface="Wingdings" pitchFamily="2" charset="2"/>
              <a:buChar char="v"/>
            </a:pPr>
            <a:r>
              <a:rPr lang="it-IT" dirty="0" smtClean="0">
                <a:solidFill>
                  <a:prstClr val="black"/>
                </a:solidFill>
              </a:rPr>
              <a:t> Possibilità di far confluire nei ruoli delle amministrazioni vigilanti o dell'Agenzia il personale proveniente dalle amministrazioni o uffici soppressi o riorganizzati;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5" name="CasellaDiTesto 4"/>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
        <p:nvSpPr>
          <p:cNvPr id="4" name="CasellaDiTesto 3"/>
          <p:cNvSpPr txBox="1"/>
          <p:nvPr/>
        </p:nvSpPr>
        <p:spPr>
          <a:xfrm>
            <a:off x="285720" y="1214422"/>
            <a:ext cx="8572560" cy="5078313"/>
          </a:xfrm>
          <a:prstGeom prst="rect">
            <a:avLst/>
          </a:prstGeom>
          <a:noFill/>
        </p:spPr>
        <p:txBody>
          <a:bodyPr wrap="square" rtlCol="0">
            <a:spAutoFit/>
          </a:bodyPr>
          <a:lstStyle/>
          <a:p>
            <a:pPr defTabSz="914400"/>
            <a:r>
              <a:rPr lang="it-IT" dirty="0" smtClean="0">
                <a:solidFill>
                  <a:prstClr val="black"/>
                </a:solidFill>
              </a:rPr>
              <a:t>A tal fine sono individuati i seguenti principi e criteri direttivi:</a:t>
            </a:r>
          </a:p>
          <a:p>
            <a:pPr defTabSz="914400"/>
            <a:endParaRPr lang="it-IT" dirty="0" smtClean="0">
              <a:solidFill>
                <a:prstClr val="black"/>
              </a:solidFill>
            </a:endParaRPr>
          </a:p>
          <a:p>
            <a:pPr marL="342900" indent="-342900" defTabSz="914400">
              <a:buFontTx/>
              <a:buAutoNum type="alphaLcParenR"/>
            </a:pPr>
            <a:r>
              <a:rPr lang="it-IT" b="1" dirty="0" smtClean="0">
                <a:solidFill>
                  <a:prstClr val="black"/>
                </a:solidFill>
              </a:rPr>
              <a:t>Con riferimento agli strumenti di integrazione salariale</a:t>
            </a:r>
            <a:r>
              <a:rPr lang="it-IT" dirty="0" smtClean="0">
                <a:solidFill>
                  <a:prstClr val="black"/>
                </a:solidFill>
              </a:rPr>
              <a:t>:</a:t>
            </a:r>
          </a:p>
          <a:p>
            <a:pPr marL="342900" indent="-342900" defTabSz="914400">
              <a:buFontTx/>
              <a:buAutoNum type="alphaLcParenR"/>
            </a:pPr>
            <a:endParaRPr lang="it-IT" dirty="0" smtClean="0">
              <a:solidFill>
                <a:prstClr val="black"/>
              </a:solidFill>
            </a:endParaRPr>
          </a:p>
          <a:p>
            <a:pPr algn="just" defTabSz="914400">
              <a:buFont typeface="Arial" pitchFamily="34" charset="0"/>
              <a:buChar char="•"/>
            </a:pPr>
            <a:r>
              <a:rPr lang="it-IT" dirty="0" smtClean="0">
                <a:solidFill>
                  <a:prstClr val="black"/>
                </a:solidFill>
              </a:rPr>
              <a:t> Rivedere i criteri di concessione ed utilizzo delle integrazioni salariali escludendo i casi di cessazione aziendale;</a:t>
            </a:r>
          </a:p>
          <a:p>
            <a:pPr algn="just" defTabSz="914400">
              <a:buFont typeface="Arial" pitchFamily="34" charset="0"/>
              <a:buChar char="•"/>
            </a:pPr>
            <a:r>
              <a:rPr lang="it-IT" dirty="0" smtClean="0">
                <a:solidFill>
                  <a:prstClr val="black"/>
                </a:solidFill>
              </a:rPr>
              <a:t> Semplificare le procedure burocratiche anche con la introduzione di meccanismi standardizzati di concessione; </a:t>
            </a:r>
          </a:p>
          <a:p>
            <a:pPr algn="just" defTabSz="914400">
              <a:buFont typeface="Arial" pitchFamily="34" charset="0"/>
              <a:buChar char="•"/>
            </a:pPr>
            <a:r>
              <a:rPr lang="it-IT" dirty="0" smtClean="0">
                <a:solidFill>
                  <a:prstClr val="black"/>
                </a:solidFill>
              </a:rPr>
              <a:t> </a:t>
            </a:r>
            <a:r>
              <a:rPr lang="it-IT" i="1" u="sng" dirty="0" smtClean="0">
                <a:solidFill>
                  <a:prstClr val="black"/>
                </a:solidFill>
              </a:rPr>
              <a:t>Prevedere che l'accesso alla cassa integrazione possa avvenire solo a seguito di esaurimento di altre possibilità di riduzione dell'orario di lavoro; </a:t>
            </a:r>
          </a:p>
          <a:p>
            <a:pPr algn="just" defTabSz="914400">
              <a:buFont typeface="Arial" pitchFamily="34" charset="0"/>
              <a:buChar char="•"/>
            </a:pPr>
            <a:r>
              <a:rPr lang="it-IT" dirty="0" smtClean="0">
                <a:solidFill>
                  <a:prstClr val="black"/>
                </a:solidFill>
              </a:rPr>
              <a:t> </a:t>
            </a:r>
            <a:r>
              <a:rPr lang="it-IT" i="1" u="sng" dirty="0" smtClean="0">
                <a:solidFill>
                  <a:prstClr val="black"/>
                </a:solidFill>
              </a:rPr>
              <a:t>Revisione dei limiti di durata, da legare ai singoli lavoratori</a:t>
            </a:r>
            <a:r>
              <a:rPr lang="it-IT" dirty="0" smtClean="0">
                <a:solidFill>
                  <a:prstClr val="black"/>
                </a:solidFill>
              </a:rPr>
              <a:t>;</a:t>
            </a:r>
          </a:p>
          <a:p>
            <a:pPr algn="just" defTabSz="914400">
              <a:buFont typeface="Arial" pitchFamily="34" charset="0"/>
              <a:buChar char="•"/>
            </a:pPr>
            <a:r>
              <a:rPr lang="it-IT" dirty="0" smtClean="0">
                <a:solidFill>
                  <a:prstClr val="black"/>
                </a:solidFill>
              </a:rPr>
              <a:t> </a:t>
            </a:r>
            <a:r>
              <a:rPr lang="it-IT" u="sng" dirty="0" smtClean="0">
                <a:solidFill>
                  <a:prstClr val="black"/>
                </a:solidFill>
              </a:rPr>
              <a:t>Revisione delle regole di funzionamento dei Contratti di Solidarietà</a:t>
            </a:r>
            <a:r>
              <a:rPr lang="it-IT" dirty="0" smtClean="0">
                <a:solidFill>
                  <a:prstClr val="black"/>
                </a:solidFill>
              </a:rPr>
              <a:t>;</a:t>
            </a:r>
          </a:p>
          <a:p>
            <a:pPr algn="just" defTabSz="914400">
              <a:buFont typeface="Arial" pitchFamily="34" charset="0"/>
              <a:buChar char="•"/>
            </a:pPr>
            <a:r>
              <a:rPr lang="it-IT" dirty="0" smtClean="0">
                <a:solidFill>
                  <a:prstClr val="black"/>
                </a:solidFill>
              </a:rPr>
              <a:t> Prevedere una riduzione degli oneri contributivi ordinari e la loro rimodulazione tra i diversi settori in funzione dell'effettivo utilizzo;</a:t>
            </a:r>
          </a:p>
          <a:p>
            <a:pPr algn="just" defTabSz="914400">
              <a:buFont typeface="Arial" pitchFamily="34" charset="0"/>
              <a:buChar char="•"/>
            </a:pPr>
            <a:r>
              <a:rPr lang="it-IT" dirty="0" smtClean="0">
                <a:solidFill>
                  <a:prstClr val="black"/>
                </a:solidFill>
              </a:rPr>
              <a:t> Revisionare l'ambito di applicazione della cassa integrazione ordinaria e straordinaria e dei fondi di solidarietà di cui all'articolo 3 della legge 28 giugno 2012, n. 92;</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5" name="CasellaDiTesto 4"/>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
        <p:nvSpPr>
          <p:cNvPr id="6" name="CasellaDiTesto 5"/>
          <p:cNvSpPr txBox="1"/>
          <p:nvPr/>
        </p:nvSpPr>
        <p:spPr>
          <a:xfrm>
            <a:off x="857224" y="1500174"/>
            <a:ext cx="7429552" cy="5078313"/>
          </a:xfrm>
          <a:prstGeom prst="rect">
            <a:avLst/>
          </a:prstGeom>
          <a:noFill/>
        </p:spPr>
        <p:txBody>
          <a:bodyPr wrap="square" rtlCol="0">
            <a:spAutoFit/>
          </a:bodyPr>
          <a:lstStyle/>
          <a:p>
            <a:pPr algn="just" defTabSz="914400">
              <a:buFont typeface="Wingdings" pitchFamily="2" charset="2"/>
              <a:buChar char="v"/>
            </a:pPr>
            <a:r>
              <a:rPr lang="it-IT" dirty="0" smtClean="0">
                <a:solidFill>
                  <a:prstClr val="black"/>
                </a:solidFill>
              </a:rPr>
              <a:t> Valorizzazione della bilateralità attraverso il riordino della disciplina vigente in materia</a:t>
            </a:r>
          </a:p>
          <a:p>
            <a:pPr algn="just" defTabSz="914400">
              <a:buFont typeface="Wingdings" pitchFamily="2" charset="2"/>
              <a:buChar char="v"/>
            </a:pPr>
            <a:endParaRPr lang="it-IT" dirty="0">
              <a:solidFill>
                <a:prstClr val="black"/>
              </a:solidFill>
            </a:endParaRPr>
          </a:p>
          <a:p>
            <a:pPr algn="just" defTabSz="914400">
              <a:buFont typeface="Wingdings" pitchFamily="2" charset="2"/>
              <a:buChar char="v"/>
            </a:pPr>
            <a:r>
              <a:rPr lang="it-IT" dirty="0" smtClean="0">
                <a:solidFill>
                  <a:prstClr val="black"/>
                </a:solidFill>
              </a:rPr>
              <a:t>Introduzione di politica attiva del lavoro che prevedano la promozione di un collegamento tra misure di sostegno al reddito del disoccupato e misure volte al suo reinserimento; </a:t>
            </a:r>
          </a:p>
          <a:p>
            <a:pPr algn="just" defTabSz="914400">
              <a:buFont typeface="Wingdings" pitchFamily="2" charset="2"/>
              <a:buChar char="v"/>
            </a:pPr>
            <a:endParaRPr lang="it-IT" dirty="0" smtClean="0">
              <a:solidFill>
                <a:prstClr val="black"/>
              </a:solidFill>
            </a:endParaRPr>
          </a:p>
          <a:p>
            <a:pPr algn="just" defTabSz="914400">
              <a:buFont typeface="Wingdings" pitchFamily="2" charset="2"/>
              <a:buChar char="v"/>
            </a:pPr>
            <a:r>
              <a:rPr lang="it-IT" dirty="0" smtClean="0">
                <a:solidFill>
                  <a:prstClr val="black"/>
                </a:solidFill>
              </a:rPr>
              <a:t> razionalizzazione e revisione delle procedure e degli adempimenti in materia di collocamento disabili (Legge 68/99);</a:t>
            </a:r>
          </a:p>
          <a:p>
            <a:pPr algn="just" defTabSz="914400">
              <a:buFont typeface="Wingdings" pitchFamily="2" charset="2"/>
              <a:buChar char="v"/>
            </a:pPr>
            <a:r>
              <a:rPr lang="it-IT" dirty="0" smtClean="0">
                <a:solidFill>
                  <a:prstClr val="black"/>
                </a:solidFill>
              </a:rPr>
              <a:t> Introduzione di modelli sperimentali che prevedano l’utilizzo di strumenti per incentivare il collocamento dei disoccupati/inoccupati; </a:t>
            </a:r>
          </a:p>
          <a:p>
            <a:pPr algn="just" defTabSz="914400">
              <a:buFont typeface="Wingdings" pitchFamily="2" charset="2"/>
              <a:buChar char="v"/>
            </a:pPr>
            <a:endParaRPr lang="it-IT" dirty="0" smtClean="0">
              <a:solidFill>
                <a:prstClr val="black"/>
              </a:solidFill>
            </a:endParaRPr>
          </a:p>
          <a:p>
            <a:pPr algn="just" defTabSz="914400">
              <a:buFont typeface="Wingdings" pitchFamily="2" charset="2"/>
              <a:buChar char="v"/>
            </a:pPr>
            <a:r>
              <a:rPr lang="it-IT" dirty="0" smtClean="0">
                <a:solidFill>
                  <a:prstClr val="black"/>
                </a:solidFill>
              </a:rPr>
              <a:t> Mantenere in capo alle regioni e alle province autonome le competenze in materia di programmazione delle politiche attive del lavoro, favorire il coinvolgimento attivo del soggetto che cerca lavoro.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4" name="CasellaDiTesto 3"/>
          <p:cNvSpPr txBox="1"/>
          <p:nvPr/>
        </p:nvSpPr>
        <p:spPr>
          <a:xfrm>
            <a:off x="785786" y="1928802"/>
            <a:ext cx="7500990" cy="3416320"/>
          </a:xfrm>
          <a:prstGeom prst="rect">
            <a:avLst/>
          </a:prstGeom>
          <a:noFill/>
        </p:spPr>
        <p:txBody>
          <a:bodyPr wrap="square" rtlCol="0">
            <a:spAutoFit/>
          </a:bodyPr>
          <a:lstStyle/>
          <a:p>
            <a:pPr algn="just" defTabSz="914400"/>
            <a:r>
              <a:rPr lang="it-IT" b="1" dirty="0" smtClean="0">
                <a:solidFill>
                  <a:prstClr val="black"/>
                </a:solidFill>
              </a:rPr>
              <a:t>L'articolo 3 prevede una delega al Governo al fine di conseguire obiettivi di semplificazione e razionalizzazione delle procedure di costituzione e gestione dei rapporti di lavoro, allo scopo di ridurre gli adempimenti a carico di cittadini e imprese.</a:t>
            </a:r>
          </a:p>
          <a:p>
            <a:pPr algn="just" defTabSz="914400"/>
            <a:endParaRPr lang="it-IT" dirty="0" smtClean="0">
              <a:solidFill>
                <a:prstClr val="black"/>
              </a:solidFill>
            </a:endParaRPr>
          </a:p>
          <a:p>
            <a:pPr algn="just" defTabSz="914400"/>
            <a:r>
              <a:rPr lang="it-IT" dirty="0" smtClean="0">
                <a:solidFill>
                  <a:prstClr val="black"/>
                </a:solidFill>
              </a:rPr>
              <a:t>A tal fine sono individuati i seguenti principi e criteri direttivi: </a:t>
            </a:r>
          </a:p>
          <a:p>
            <a:pPr algn="just" defTabSz="914400"/>
            <a:endParaRPr lang="it-IT" dirty="0" smtClean="0">
              <a:solidFill>
                <a:prstClr val="black"/>
              </a:solidFill>
            </a:endParaRPr>
          </a:p>
          <a:p>
            <a:pPr algn="just" defTabSz="914400">
              <a:buFont typeface="Wingdings" pitchFamily="2" charset="2"/>
              <a:buChar char="Ø"/>
            </a:pPr>
            <a:r>
              <a:rPr lang="it-IT" dirty="0" smtClean="0">
                <a:solidFill>
                  <a:prstClr val="black"/>
                </a:solidFill>
              </a:rPr>
              <a:t> Razionalizzare e semplificare le procedure e gli adempimenti connessi con la costituzione e la gestione del rapporto di lavoro, con l'obiettivo di dimezzare il numero di atti di gestione del rapporto di carattere burocratico ed amministrativo;</a:t>
            </a:r>
          </a:p>
        </p:txBody>
      </p:sp>
      <p:sp>
        <p:nvSpPr>
          <p:cNvPr id="6" name="CasellaDiTesto 5"/>
          <p:cNvSpPr txBox="1"/>
          <p:nvPr/>
        </p:nvSpPr>
        <p:spPr>
          <a:xfrm>
            <a:off x="1928794" y="928670"/>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4" name="CasellaDiTesto 3"/>
          <p:cNvSpPr txBox="1"/>
          <p:nvPr/>
        </p:nvSpPr>
        <p:spPr>
          <a:xfrm>
            <a:off x="785786" y="2143116"/>
            <a:ext cx="7572428" cy="3416320"/>
          </a:xfrm>
          <a:prstGeom prst="rect">
            <a:avLst/>
          </a:prstGeom>
          <a:noFill/>
        </p:spPr>
        <p:txBody>
          <a:bodyPr wrap="square" rtlCol="0">
            <a:spAutoFit/>
          </a:bodyPr>
          <a:lstStyle/>
          <a:p>
            <a:pPr algn="just" defTabSz="914400">
              <a:buFont typeface="Wingdings" pitchFamily="2" charset="2"/>
              <a:buChar char="Ø"/>
            </a:pPr>
            <a:r>
              <a:rPr lang="it-IT" dirty="0" smtClean="0">
                <a:solidFill>
                  <a:prstClr val="black"/>
                </a:solidFill>
              </a:rPr>
              <a:t> Eliminare e semplificare, anche mediante norme di carattere interpretativo, le disposizioni interessate da rilevanti contrasti interpretativi, giurisprudenziali e amministrativi; </a:t>
            </a:r>
          </a:p>
          <a:p>
            <a:pPr algn="just" defTabSz="914400">
              <a:buFont typeface="Wingdings" pitchFamily="2" charset="2"/>
              <a:buChar char="Ø"/>
            </a:pPr>
            <a:endParaRPr lang="it-IT" dirty="0" smtClean="0">
              <a:solidFill>
                <a:prstClr val="black"/>
              </a:solidFill>
            </a:endParaRPr>
          </a:p>
          <a:p>
            <a:pPr algn="just" defTabSz="914400">
              <a:buFont typeface="Wingdings" pitchFamily="2" charset="2"/>
              <a:buChar char="Ø"/>
            </a:pPr>
            <a:r>
              <a:rPr lang="it-IT" dirty="0" smtClean="0">
                <a:solidFill>
                  <a:prstClr val="black"/>
                </a:solidFill>
              </a:rPr>
              <a:t> Unificare le comunicazioni alle pubbliche amministrazioni per i medesimi eventi (ad esempio gli infortuni sul lavoro) ponendo a carico delle stesse amministrazioni l'obbligo di trasmetterle alle altre amministrazioni competenti; </a:t>
            </a:r>
          </a:p>
          <a:p>
            <a:pPr algn="just" defTabSz="914400">
              <a:buFont typeface="Wingdings" pitchFamily="2" charset="2"/>
              <a:buChar char="Ø"/>
            </a:pPr>
            <a:endParaRPr lang="it-IT" dirty="0" smtClean="0">
              <a:solidFill>
                <a:prstClr val="black"/>
              </a:solidFill>
            </a:endParaRPr>
          </a:p>
          <a:p>
            <a:pPr algn="just" defTabSz="914400">
              <a:buFont typeface="Wingdings" pitchFamily="2" charset="2"/>
              <a:buChar char="Ø"/>
            </a:pPr>
            <a:r>
              <a:rPr lang="it-IT" dirty="0" smtClean="0">
                <a:solidFill>
                  <a:prstClr val="black"/>
                </a:solidFill>
              </a:rPr>
              <a:t> Rafforzare il sistema di trasmissione delle comunicazioni in via telematica e abolire la tenuta di documenti cartacei; </a:t>
            </a:r>
          </a:p>
          <a:p>
            <a:pPr algn="just" defTabSz="914400"/>
            <a:endParaRPr lang="it-IT" dirty="0" smtClean="0">
              <a:solidFill>
                <a:prstClr val="black"/>
              </a:solidFill>
            </a:endParaRPr>
          </a:p>
        </p:txBody>
      </p:sp>
      <p:sp>
        <p:nvSpPr>
          <p:cNvPr id="6" name="CasellaDiTesto 5"/>
          <p:cNvSpPr txBox="1"/>
          <p:nvPr/>
        </p:nvSpPr>
        <p:spPr>
          <a:xfrm>
            <a:off x="1928794" y="928670"/>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5" name="CasellaDiTesto 4"/>
          <p:cNvSpPr txBox="1"/>
          <p:nvPr/>
        </p:nvSpPr>
        <p:spPr>
          <a:xfrm>
            <a:off x="1928794" y="928670"/>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
        <p:nvSpPr>
          <p:cNvPr id="4" name="CasellaDiTesto 3"/>
          <p:cNvSpPr txBox="1"/>
          <p:nvPr/>
        </p:nvSpPr>
        <p:spPr>
          <a:xfrm>
            <a:off x="928662" y="2000240"/>
            <a:ext cx="7286676" cy="3970318"/>
          </a:xfrm>
          <a:prstGeom prst="rect">
            <a:avLst/>
          </a:prstGeom>
          <a:noFill/>
        </p:spPr>
        <p:txBody>
          <a:bodyPr wrap="square" rtlCol="0">
            <a:spAutoFit/>
          </a:bodyPr>
          <a:lstStyle/>
          <a:p>
            <a:pPr algn="just" defTabSz="914400">
              <a:buFont typeface="Wingdings" pitchFamily="2" charset="2"/>
              <a:buChar char="Ø"/>
            </a:pPr>
            <a:r>
              <a:rPr lang="it-IT" dirty="0" smtClean="0">
                <a:solidFill>
                  <a:prstClr val="black"/>
                </a:solidFill>
              </a:rPr>
              <a:t> Rivedere il regime delle sanzioni, tenendo conto dell’eventuale natura formale della violazione, favorendo l’immediata eliminazione degli effetti della condotta illecita, e valorizzando gli istituti di tipo premiale; </a:t>
            </a:r>
          </a:p>
          <a:p>
            <a:pPr algn="just" defTabSz="914400">
              <a:buFont typeface="Wingdings" pitchFamily="2" charset="2"/>
              <a:buChar char="Ø"/>
            </a:pPr>
            <a:endParaRPr lang="it-IT" dirty="0" smtClean="0">
              <a:solidFill>
                <a:prstClr val="black"/>
              </a:solidFill>
            </a:endParaRPr>
          </a:p>
          <a:p>
            <a:pPr algn="just" defTabSz="914400">
              <a:buFont typeface="Wingdings" pitchFamily="2" charset="2"/>
              <a:buChar char="Ø"/>
            </a:pPr>
            <a:r>
              <a:rPr lang="it-IT" dirty="0" smtClean="0">
                <a:solidFill>
                  <a:prstClr val="black"/>
                </a:solidFill>
              </a:rPr>
              <a:t> previsione di modalità semplificate per garantire data certa nonché autenticità della manifestazione di volontà del lavoratore in relazione alle dimissioni o alla risoluzione consensuale del lavoro tenuto conto della necessità di assicurare la certezza della cessazione del rapporto nel caso di comportamento concludente del lavoratore; </a:t>
            </a:r>
          </a:p>
          <a:p>
            <a:pPr algn="just" defTabSz="914400">
              <a:buFont typeface="Wingdings" pitchFamily="2" charset="2"/>
              <a:buChar char="Ø"/>
            </a:pPr>
            <a:endParaRPr lang="it-IT" dirty="0" smtClean="0">
              <a:solidFill>
                <a:prstClr val="black"/>
              </a:solidFill>
            </a:endParaRPr>
          </a:p>
          <a:p>
            <a:pPr algn="just" defTabSz="914400">
              <a:buFont typeface="Wingdings" pitchFamily="2" charset="2"/>
              <a:buChar char="Ø"/>
            </a:pPr>
            <a:r>
              <a:rPr lang="it-IT" dirty="0" smtClean="0">
                <a:solidFill>
                  <a:prstClr val="black"/>
                </a:solidFill>
              </a:rPr>
              <a:t> Rivedere gli adempimenti in materia di libretto formativo del cittadino.</a:t>
            </a:r>
            <a:endParaRPr lang="it-IT" dirty="0">
              <a:solidFill>
                <a:prstClr val="black"/>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5" name="CasellaDiTesto 4"/>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
        <p:nvSpPr>
          <p:cNvPr id="4" name="CasellaDiTesto 3"/>
          <p:cNvSpPr txBox="1"/>
          <p:nvPr/>
        </p:nvSpPr>
        <p:spPr>
          <a:xfrm>
            <a:off x="785786" y="1500174"/>
            <a:ext cx="7572428" cy="4524315"/>
          </a:xfrm>
          <a:prstGeom prst="rect">
            <a:avLst/>
          </a:prstGeom>
          <a:noFill/>
        </p:spPr>
        <p:txBody>
          <a:bodyPr wrap="square" rtlCol="0">
            <a:spAutoFit/>
          </a:bodyPr>
          <a:lstStyle/>
          <a:p>
            <a:pPr algn="just" defTabSz="914400"/>
            <a:r>
              <a:rPr lang="it-IT" b="1" dirty="0" smtClean="0">
                <a:solidFill>
                  <a:prstClr val="black"/>
                </a:solidFill>
              </a:rPr>
              <a:t>L'articolo 5 prevede una delega al Governo al fine di garantire adeguato sostegno alla genitorialità, attraverso misure volte a tutelare la maternità delle lavoratrici e favorire le opportunità di conciliazione per la genitorialità dei lavoratori, e dei tempi di vita e di lavoro.</a:t>
            </a:r>
          </a:p>
          <a:p>
            <a:pPr algn="just" defTabSz="914400"/>
            <a:endParaRPr lang="it-IT" dirty="0" smtClean="0">
              <a:solidFill>
                <a:prstClr val="black"/>
              </a:solidFill>
            </a:endParaRPr>
          </a:p>
          <a:p>
            <a:pPr algn="just" defTabSz="914400"/>
            <a:r>
              <a:rPr lang="it-IT" dirty="0" smtClean="0">
                <a:solidFill>
                  <a:prstClr val="black"/>
                </a:solidFill>
              </a:rPr>
              <a:t>A tal fine sono individuati i seguenti principi e criteri direttivi:</a:t>
            </a:r>
          </a:p>
          <a:p>
            <a:pPr algn="just" defTabSz="914400"/>
            <a:endParaRPr lang="it-IT" dirty="0" smtClean="0">
              <a:solidFill>
                <a:prstClr val="black"/>
              </a:solidFill>
            </a:endParaRPr>
          </a:p>
          <a:p>
            <a:pPr algn="just" defTabSz="914400">
              <a:buFont typeface="Wingdings" pitchFamily="2" charset="2"/>
              <a:buChar char="§"/>
            </a:pPr>
            <a:r>
              <a:rPr lang="it-IT" dirty="0" smtClean="0">
                <a:solidFill>
                  <a:prstClr val="black"/>
                </a:solidFill>
              </a:rPr>
              <a:t> Ricognizione delle categorie di lavoratrici beneficiarie dell'indennità di maternità, nella prospettiva di estendere tale prestazione a tutte le categorie di donne lavoratrici; </a:t>
            </a:r>
          </a:p>
          <a:p>
            <a:pPr algn="just" defTabSz="914400">
              <a:buFont typeface="Wingdings" pitchFamily="2" charset="2"/>
              <a:buChar char="§"/>
            </a:pPr>
            <a:endParaRPr lang="it-IT" dirty="0" smtClean="0">
              <a:solidFill>
                <a:prstClr val="black"/>
              </a:solidFill>
            </a:endParaRPr>
          </a:p>
          <a:p>
            <a:pPr algn="just" defTabSz="914400">
              <a:buFont typeface="Wingdings" pitchFamily="2" charset="2"/>
              <a:buChar char="§"/>
            </a:pPr>
            <a:r>
              <a:rPr lang="it-IT" dirty="0" smtClean="0">
                <a:solidFill>
                  <a:prstClr val="black"/>
                </a:solidFill>
              </a:rPr>
              <a:t> Garanzia, per le lavoratrici madri parasubordinate, del diritto alla prestazione assistenziale anche in caso di mancato versamento dei contributi da parte del datore di lavoro; </a:t>
            </a:r>
            <a:endParaRPr lang="it-IT" dirty="0">
              <a:solidFill>
                <a:prstClr val="black"/>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5" name="CasellaDiTesto 4"/>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
        <p:nvSpPr>
          <p:cNvPr id="4" name="CasellaDiTesto 3"/>
          <p:cNvSpPr txBox="1"/>
          <p:nvPr/>
        </p:nvSpPr>
        <p:spPr>
          <a:xfrm>
            <a:off x="785786" y="1500174"/>
            <a:ext cx="7572428" cy="4524315"/>
          </a:xfrm>
          <a:prstGeom prst="rect">
            <a:avLst/>
          </a:prstGeom>
          <a:noFill/>
        </p:spPr>
        <p:txBody>
          <a:bodyPr wrap="square" rtlCol="0">
            <a:spAutoFit/>
          </a:bodyPr>
          <a:lstStyle/>
          <a:p>
            <a:pPr algn="just" defTabSz="914400">
              <a:buFont typeface="Wingdings" pitchFamily="2" charset="2"/>
              <a:buChar char="§"/>
            </a:pPr>
            <a:r>
              <a:rPr lang="it-IT" dirty="0" smtClean="0">
                <a:solidFill>
                  <a:prstClr val="black"/>
                </a:solidFill>
              </a:rPr>
              <a:t> Introduzione del </a:t>
            </a:r>
            <a:r>
              <a:rPr lang="it-IT" dirty="0" err="1" smtClean="0">
                <a:solidFill>
                  <a:prstClr val="black"/>
                </a:solidFill>
              </a:rPr>
              <a:t>tax</a:t>
            </a:r>
            <a:r>
              <a:rPr lang="it-IT" dirty="0" smtClean="0">
                <a:solidFill>
                  <a:prstClr val="black"/>
                </a:solidFill>
              </a:rPr>
              <a:t> </a:t>
            </a:r>
            <a:r>
              <a:rPr lang="it-IT" dirty="0" err="1" smtClean="0">
                <a:solidFill>
                  <a:prstClr val="black"/>
                </a:solidFill>
              </a:rPr>
              <a:t>credit</a:t>
            </a:r>
            <a:r>
              <a:rPr lang="it-IT" dirty="0" smtClean="0">
                <a:solidFill>
                  <a:prstClr val="black"/>
                </a:solidFill>
              </a:rPr>
              <a:t>, quale incentivo al lavoro femminile, per le donne lavoratrici, anche autonome, con figli minori e che si trovino al di sotto di una determinata soglia di reddito familiare e armonizzazione con il regime attuale della detrazione per il coniuge a carico; </a:t>
            </a:r>
          </a:p>
          <a:p>
            <a:pPr algn="just" defTabSz="914400">
              <a:buFont typeface="Wingdings" pitchFamily="2" charset="2"/>
              <a:buChar char="§"/>
            </a:pPr>
            <a:endParaRPr lang="it-IT" dirty="0" smtClean="0">
              <a:solidFill>
                <a:prstClr val="black"/>
              </a:solidFill>
            </a:endParaRPr>
          </a:p>
          <a:p>
            <a:pPr algn="just" defTabSz="914400">
              <a:buFont typeface="Wingdings" pitchFamily="2" charset="2"/>
              <a:buChar char="§"/>
            </a:pPr>
            <a:r>
              <a:rPr lang="it-IT" dirty="0" smtClean="0">
                <a:solidFill>
                  <a:prstClr val="black"/>
                </a:solidFill>
              </a:rPr>
              <a:t> Incentivazione di accordi collettivi volti a favorire la flessibilità dell'orario lavorativo e dell'impiego di premi di produttività, al fine di favorire la conciliazione tra l'esercizio delle responsabilità genitoriali e dell'assistenza alle persone non autosufficienti, con l'attività lavorativa, anche attraverso il ricorso al telelavoro;</a:t>
            </a:r>
          </a:p>
          <a:p>
            <a:pPr algn="just" defTabSz="914400">
              <a:buFont typeface="Wingdings" pitchFamily="2" charset="2"/>
              <a:buChar char="§"/>
            </a:pPr>
            <a:endParaRPr lang="it-IT" dirty="0" smtClean="0">
              <a:solidFill>
                <a:prstClr val="black"/>
              </a:solidFill>
            </a:endParaRPr>
          </a:p>
          <a:p>
            <a:pPr algn="just" defTabSz="914400">
              <a:buFont typeface="Wingdings" pitchFamily="2" charset="2"/>
              <a:buChar char="§"/>
            </a:pPr>
            <a:r>
              <a:rPr lang="it-IT" dirty="0" smtClean="0">
                <a:solidFill>
                  <a:prstClr val="black"/>
                </a:solidFill>
              </a:rPr>
              <a:t> eventuale riconoscimento della possibilità di cessione fra lavoratori dipendenti dello stesso datore di lavoro di tutti o parte dei giorni di lavoro contrattualmente previsti in favore del lavoratore genitore che necessita di cure costanti;</a:t>
            </a:r>
            <a:endParaRPr lang="it-IT" dirty="0">
              <a:solidFill>
                <a:prstClr val="black"/>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5" name="CasellaDiTesto 4"/>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
        <p:nvSpPr>
          <p:cNvPr id="4" name="CasellaDiTesto 3"/>
          <p:cNvSpPr txBox="1"/>
          <p:nvPr/>
        </p:nvSpPr>
        <p:spPr>
          <a:xfrm>
            <a:off x="785786" y="1714488"/>
            <a:ext cx="7572428" cy="2862322"/>
          </a:xfrm>
          <a:prstGeom prst="rect">
            <a:avLst/>
          </a:prstGeom>
          <a:noFill/>
        </p:spPr>
        <p:txBody>
          <a:bodyPr wrap="square" rtlCol="0">
            <a:spAutoFit/>
          </a:bodyPr>
          <a:lstStyle/>
          <a:p>
            <a:pPr algn="just" defTabSz="914400"/>
            <a:endParaRPr lang="it-IT" dirty="0" smtClean="0">
              <a:solidFill>
                <a:prstClr val="black"/>
              </a:solidFill>
            </a:endParaRPr>
          </a:p>
          <a:p>
            <a:pPr algn="just" defTabSz="914400">
              <a:buFont typeface="Wingdings" pitchFamily="2" charset="2"/>
              <a:buChar char="§"/>
            </a:pPr>
            <a:endParaRPr lang="it-IT" dirty="0" smtClean="0">
              <a:solidFill>
                <a:prstClr val="black"/>
              </a:solidFill>
            </a:endParaRPr>
          </a:p>
          <a:p>
            <a:pPr algn="just" defTabSz="914400">
              <a:buFont typeface="Wingdings" pitchFamily="2" charset="2"/>
              <a:buChar char="§"/>
            </a:pPr>
            <a:r>
              <a:rPr lang="it-IT" dirty="0" smtClean="0">
                <a:solidFill>
                  <a:prstClr val="black"/>
                </a:solidFill>
              </a:rPr>
              <a:t> Estensione dei principi di delega di cui al medesimo articolo, in quanto compatibili e senza nuovi o maggiori oneri per la finanza pubblica, ai rapporti di lavoro alle dipendenze delle pubbliche amministrazioni, con riferimento al riconoscimento della possibilità di fruizione dei congedi parentali in modo frazionato e alle misure organizzative finalizzate al rafforzamento degli strumenti di conciliazione dei tempi di vita e di lavoro.</a:t>
            </a:r>
            <a:endParaRPr lang="it-IT" dirty="0">
              <a:solidFill>
                <a:prstClr val="black"/>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5" name="CasellaDiTesto 4"/>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
        <p:nvSpPr>
          <p:cNvPr id="4" name="CasellaDiTesto 3"/>
          <p:cNvSpPr txBox="1"/>
          <p:nvPr/>
        </p:nvSpPr>
        <p:spPr>
          <a:xfrm>
            <a:off x="857224" y="1214422"/>
            <a:ext cx="7429552" cy="5478423"/>
          </a:xfrm>
          <a:prstGeom prst="rect">
            <a:avLst/>
          </a:prstGeom>
          <a:noFill/>
        </p:spPr>
        <p:txBody>
          <a:bodyPr wrap="square" rtlCol="0">
            <a:spAutoFit/>
          </a:bodyPr>
          <a:lstStyle/>
          <a:p>
            <a:pPr algn="just" defTabSz="914400"/>
            <a:r>
              <a:rPr lang="it-IT" sz="2000" dirty="0" smtClean="0">
                <a:solidFill>
                  <a:prstClr val="black"/>
                </a:solidFill>
              </a:rPr>
              <a:t>L'articolo 6 reca disposizioni comuni volte a regolare le modalità di attuazione delle deleghe di cui agli articoli da 1 a 5. </a:t>
            </a:r>
          </a:p>
          <a:p>
            <a:pPr algn="just" defTabSz="914400"/>
            <a:endParaRPr lang="it-IT" sz="2000" dirty="0" smtClean="0">
              <a:solidFill>
                <a:prstClr val="black"/>
              </a:solidFill>
            </a:endParaRPr>
          </a:p>
          <a:p>
            <a:pPr algn="just" defTabSz="914400"/>
            <a:r>
              <a:rPr lang="it-IT" sz="2000" dirty="0" smtClean="0">
                <a:solidFill>
                  <a:prstClr val="black"/>
                </a:solidFill>
              </a:rPr>
              <a:t>In particolare viene previsto che dall'attuazione delle prescritte deleghe non devono derivare nuovi o maggiori oneri a carico della finanza pubblica, e a tal fine, per gli adempimenti dei decreti attuativi richiesti dalla presente delega, le amministrazioni competenti devono provvedere attraverso una diversa allocazione delle ordinarie risorse umane, finanziarie e strumentali allo stato in dotazione alle diverse amministrazioni. </a:t>
            </a:r>
          </a:p>
          <a:p>
            <a:pPr algn="just" defTabSz="914400"/>
            <a:endParaRPr lang="it-IT" dirty="0" smtClean="0">
              <a:solidFill>
                <a:prstClr val="black"/>
              </a:solidFill>
            </a:endParaRPr>
          </a:p>
          <a:p>
            <a:pPr algn="just" defTabSz="914400"/>
            <a:r>
              <a:rPr lang="it-IT" dirty="0" smtClean="0">
                <a:solidFill>
                  <a:prstClr val="black"/>
                </a:solidFill>
              </a:rPr>
              <a:t>Prevede infine che, entro dodici mesi dalla data di entrata in vigore dei decreti, il Governo possa adottare disposizioni integrative e correttive dei decreti medesimi, tenuto conto delle evidenze attuative nel frattempo evidenziatesi.</a:t>
            </a:r>
          </a:p>
          <a:p>
            <a:pPr algn="just" defTabSz="914400"/>
            <a:endParaRPr lang="it-IT" sz="2000" dirty="0" smtClean="0">
              <a:solidFill>
                <a:prstClr val="black"/>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4" name="CasellaDiTesto 3"/>
          <p:cNvSpPr txBox="1"/>
          <p:nvPr/>
        </p:nvSpPr>
        <p:spPr>
          <a:xfrm>
            <a:off x="642910" y="2000240"/>
            <a:ext cx="7858180" cy="3693319"/>
          </a:xfrm>
          <a:prstGeom prst="rect">
            <a:avLst/>
          </a:prstGeom>
          <a:noFill/>
        </p:spPr>
        <p:txBody>
          <a:bodyPr wrap="square" rtlCol="0">
            <a:spAutoFit/>
          </a:bodyPr>
          <a:lstStyle/>
          <a:p>
            <a:pPr algn="just" defTabSz="914400"/>
            <a:r>
              <a:rPr lang="it-IT" dirty="0" smtClean="0">
                <a:solidFill>
                  <a:prstClr val="black"/>
                </a:solidFill>
              </a:rPr>
              <a:t>1. Allo scopo di rafforzare le opportunità di ingresso nel mondo del lavoro da parte di coloro che sono in cerca di occupazione, nonché di riordinare i contratti di lavoro vigenti per renderli maggiormente coerenti con le attuali esigenze del contesto occupazionale e produttivo e di rendere più efficiente l'attività ispettiva, il Governo è delegato ad adottare, su proposta del Ministro del lavoro e delle politiche sociali, entro il termine di sei mesi dalla data di entrata in vigore della presente legge, uno o più decreti legislativi, di cui uno recante un testo organico semplificato delle discipline delle tipologie contrattuali e dei rapporti di lavoro, nel rispetto dei seguenti principi e criteri direttivi, in coerenza con la regolazione comunitaria e le convenzioni internazionali: </a:t>
            </a:r>
            <a:endParaRPr lang="it-IT" dirty="0">
              <a:solidFill>
                <a:prstClr val="black"/>
              </a:solidFill>
            </a:endParaRPr>
          </a:p>
        </p:txBody>
      </p:sp>
      <p:sp>
        <p:nvSpPr>
          <p:cNvPr id="6" name="CasellaDiTesto 5"/>
          <p:cNvSpPr txBox="1"/>
          <p:nvPr/>
        </p:nvSpPr>
        <p:spPr>
          <a:xfrm>
            <a:off x="285720" y="500042"/>
            <a:ext cx="8572560" cy="800219"/>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black"/>
                </a:solidFill>
              </a:rPr>
              <a:t>Jobs </a:t>
            </a:r>
            <a:r>
              <a:rPr lang="it-IT" b="1" dirty="0" err="1" smtClean="0">
                <a:solidFill>
                  <a:prstClr val="black"/>
                </a:solidFill>
              </a:rPr>
              <a:t>Act</a:t>
            </a:r>
            <a:endParaRPr lang="it-IT" b="1" dirty="0" smtClean="0">
              <a:solidFill>
                <a:prstClr val="black"/>
              </a:solidFill>
            </a:endParaRPr>
          </a:p>
          <a:p>
            <a:pPr algn="ctr" defTabSz="914400"/>
            <a:r>
              <a:rPr lang="it-IT" sz="1400" b="1" dirty="0" smtClean="0">
                <a:solidFill>
                  <a:prstClr val="black"/>
                </a:solidFill>
              </a:rPr>
              <a:t>Articolo 4: </a:t>
            </a:r>
          </a:p>
          <a:p>
            <a:pPr algn="ctr" defTabSz="914400"/>
            <a:r>
              <a:rPr lang="it-IT" sz="1400" dirty="0" smtClean="0">
                <a:solidFill>
                  <a:prstClr val="black"/>
                </a:solidFill>
              </a:rPr>
              <a:t>Delega al Governo in materia di riordino delle forme contrattuali e dell'attività ispettiva</a:t>
            </a:r>
            <a:endParaRPr lang="it-IT" sz="1400" b="1" dirty="0">
              <a:solidFill>
                <a:prstClr val="black"/>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4" name="CasellaDiTesto 3"/>
          <p:cNvSpPr txBox="1"/>
          <p:nvPr/>
        </p:nvSpPr>
        <p:spPr>
          <a:xfrm>
            <a:off x="642910" y="2500306"/>
            <a:ext cx="7858180" cy="2585323"/>
          </a:xfrm>
          <a:prstGeom prst="rect">
            <a:avLst/>
          </a:prstGeom>
          <a:noFill/>
        </p:spPr>
        <p:txBody>
          <a:bodyPr wrap="square" rtlCol="0">
            <a:spAutoFit/>
          </a:bodyPr>
          <a:lstStyle/>
          <a:p>
            <a:pPr algn="just" defTabSz="914400"/>
            <a:r>
              <a:rPr lang="it-IT" dirty="0" smtClean="0">
                <a:solidFill>
                  <a:prstClr val="black"/>
                </a:solidFill>
              </a:rPr>
              <a:t> a) Individuare e analizzare tutte le forme contrattuali esistenti, ai fini di poterne valutare l'effettiva coerenza con il tessuto occupazionale e con il contesto produttivo nazionale e internazionale, anche in funzione di eventuali interventi di semplificazione delle medesime tipologie contrattuali;</a:t>
            </a:r>
          </a:p>
          <a:p>
            <a:pPr algn="just" defTabSz="914400"/>
            <a:r>
              <a:rPr lang="it-IT" dirty="0" smtClean="0">
                <a:solidFill>
                  <a:prstClr val="black"/>
                </a:solidFill>
              </a:rPr>
              <a:t> </a:t>
            </a:r>
          </a:p>
          <a:p>
            <a:pPr algn="just" defTabSz="914400"/>
            <a:r>
              <a:rPr lang="it-IT" dirty="0" smtClean="0">
                <a:solidFill>
                  <a:prstClr val="black"/>
                </a:solidFill>
              </a:rPr>
              <a:t> b) Previsione, </a:t>
            </a:r>
            <a:r>
              <a:rPr lang="it-IT" dirty="0" smtClean="0">
                <a:solidFill>
                  <a:srgbClr val="FF6600"/>
                </a:solidFill>
              </a:rPr>
              <a:t>per le nuove  assunzioni</a:t>
            </a:r>
            <a:r>
              <a:rPr lang="it-IT" dirty="0" smtClean="0">
                <a:solidFill>
                  <a:prstClr val="black"/>
                </a:solidFill>
              </a:rPr>
              <a:t>, del contratto a tempo indeterminato a tutele crescenti in relazione all'anzianità di servizio;</a:t>
            </a:r>
            <a:endParaRPr lang="it-IT" dirty="0">
              <a:solidFill>
                <a:prstClr val="black"/>
              </a:solidFill>
            </a:endParaRPr>
          </a:p>
        </p:txBody>
      </p:sp>
      <p:sp>
        <p:nvSpPr>
          <p:cNvPr id="6" name="CasellaDiTesto 5"/>
          <p:cNvSpPr txBox="1"/>
          <p:nvPr/>
        </p:nvSpPr>
        <p:spPr>
          <a:xfrm>
            <a:off x="285720" y="500042"/>
            <a:ext cx="8572560" cy="800219"/>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black"/>
                </a:solidFill>
              </a:rPr>
              <a:t>Jobs </a:t>
            </a:r>
            <a:r>
              <a:rPr lang="it-IT" b="1" dirty="0" err="1" smtClean="0">
                <a:solidFill>
                  <a:prstClr val="black"/>
                </a:solidFill>
              </a:rPr>
              <a:t>Act</a:t>
            </a:r>
            <a:endParaRPr lang="it-IT" b="1" dirty="0" smtClean="0">
              <a:solidFill>
                <a:prstClr val="black"/>
              </a:solidFill>
            </a:endParaRPr>
          </a:p>
          <a:p>
            <a:pPr algn="ctr" defTabSz="914400"/>
            <a:r>
              <a:rPr lang="it-IT" sz="1400" b="1" dirty="0" smtClean="0">
                <a:solidFill>
                  <a:prstClr val="black"/>
                </a:solidFill>
              </a:rPr>
              <a:t>Articolo 4: </a:t>
            </a:r>
          </a:p>
          <a:p>
            <a:pPr algn="ctr" defTabSz="914400"/>
            <a:r>
              <a:rPr lang="it-IT" sz="1400" dirty="0" smtClean="0">
                <a:solidFill>
                  <a:prstClr val="black"/>
                </a:solidFill>
              </a:rPr>
              <a:t>Delega al Governo in materia di riordino delle forme contrattuali e dell'attività ispettiva</a:t>
            </a:r>
            <a:endParaRPr lang="it-IT" sz="1400" b="1" dirty="0">
              <a:solidFill>
                <a:prstClr val="black"/>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5" name="CasellaDiTesto 4"/>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
        <p:nvSpPr>
          <p:cNvPr id="4" name="CasellaDiTesto 3"/>
          <p:cNvSpPr txBox="1"/>
          <p:nvPr/>
        </p:nvSpPr>
        <p:spPr>
          <a:xfrm>
            <a:off x="285720" y="1571612"/>
            <a:ext cx="8572560" cy="4247317"/>
          </a:xfrm>
          <a:prstGeom prst="rect">
            <a:avLst/>
          </a:prstGeom>
          <a:noFill/>
        </p:spPr>
        <p:txBody>
          <a:bodyPr wrap="square" rtlCol="0">
            <a:spAutoFit/>
          </a:bodyPr>
          <a:lstStyle/>
          <a:p>
            <a:pPr defTabSz="914400"/>
            <a:r>
              <a:rPr lang="it-IT" b="1" dirty="0" smtClean="0">
                <a:solidFill>
                  <a:prstClr val="black"/>
                </a:solidFill>
              </a:rPr>
              <a:t>b) Con riferimento agli strumenti di sostegno in caso di disoccupazione involontaria, </a:t>
            </a:r>
          </a:p>
          <a:p>
            <a:pPr defTabSz="914400"/>
            <a:endParaRPr lang="it-IT" dirty="0" smtClean="0">
              <a:solidFill>
                <a:prstClr val="black"/>
              </a:solidFill>
            </a:endParaRPr>
          </a:p>
          <a:p>
            <a:pPr algn="just" defTabSz="914400">
              <a:buFont typeface="Arial" pitchFamily="34" charset="0"/>
              <a:buChar char="•"/>
            </a:pPr>
            <a:r>
              <a:rPr lang="it-IT" dirty="0" smtClean="0">
                <a:solidFill>
                  <a:prstClr val="black"/>
                </a:solidFill>
              </a:rPr>
              <a:t> Rimodulare l'</a:t>
            </a:r>
            <a:r>
              <a:rPr lang="it-IT" dirty="0" err="1" smtClean="0">
                <a:solidFill>
                  <a:prstClr val="black"/>
                </a:solidFill>
              </a:rPr>
              <a:t>ASpI</a:t>
            </a:r>
            <a:r>
              <a:rPr lang="it-IT" dirty="0" smtClean="0">
                <a:solidFill>
                  <a:prstClr val="black"/>
                </a:solidFill>
              </a:rPr>
              <a:t> omogeneizzando tra loro la disciplina ordinaria e quella breve; </a:t>
            </a:r>
          </a:p>
          <a:p>
            <a:pPr algn="just" defTabSz="914400">
              <a:buFont typeface="Arial" pitchFamily="34" charset="0"/>
              <a:buChar char="•"/>
            </a:pPr>
            <a:r>
              <a:rPr lang="it-IT" dirty="0" smtClean="0">
                <a:solidFill>
                  <a:prstClr val="black"/>
                </a:solidFill>
              </a:rPr>
              <a:t> Incrementare la durata massima dell'</a:t>
            </a:r>
            <a:r>
              <a:rPr lang="it-IT" dirty="0" err="1" smtClean="0">
                <a:solidFill>
                  <a:prstClr val="black"/>
                </a:solidFill>
              </a:rPr>
              <a:t>ASpI</a:t>
            </a:r>
            <a:r>
              <a:rPr lang="it-IT" dirty="0" smtClean="0">
                <a:solidFill>
                  <a:prstClr val="black"/>
                </a:solidFill>
              </a:rPr>
              <a:t> per i lavoratori con carriere contributive più significative; estendere l'applicazione dell'</a:t>
            </a:r>
            <a:r>
              <a:rPr lang="it-IT" dirty="0" err="1" smtClean="0">
                <a:solidFill>
                  <a:prstClr val="black"/>
                </a:solidFill>
              </a:rPr>
              <a:t>ASpI</a:t>
            </a:r>
            <a:r>
              <a:rPr lang="it-IT" dirty="0" smtClean="0">
                <a:solidFill>
                  <a:prstClr val="black"/>
                </a:solidFill>
              </a:rPr>
              <a:t> ai lavoratori con contratti di </a:t>
            </a:r>
            <a:r>
              <a:rPr lang="it-IT" dirty="0" err="1" smtClean="0">
                <a:solidFill>
                  <a:prstClr val="black"/>
                </a:solidFill>
              </a:rPr>
              <a:t>co.co.co.</a:t>
            </a:r>
            <a:r>
              <a:rPr lang="it-IT" dirty="0" smtClean="0">
                <a:solidFill>
                  <a:prstClr val="black"/>
                </a:solidFill>
              </a:rPr>
              <a:t>, prevedendo in fase iniziale un periodo biennale di sperimentazione a risorse definite;</a:t>
            </a:r>
          </a:p>
          <a:p>
            <a:pPr algn="just" defTabSz="914400">
              <a:buFont typeface="Arial" pitchFamily="34" charset="0"/>
              <a:buChar char="•"/>
            </a:pPr>
            <a:r>
              <a:rPr lang="it-IT" dirty="0" smtClean="0">
                <a:solidFill>
                  <a:prstClr val="black"/>
                </a:solidFill>
              </a:rPr>
              <a:t> Introdurre massimali in relazione alla contribuzione figurativa; </a:t>
            </a:r>
          </a:p>
          <a:p>
            <a:pPr algn="just" defTabSz="914400">
              <a:buFont typeface="Arial" pitchFamily="34" charset="0"/>
              <a:buChar char="•"/>
            </a:pPr>
            <a:r>
              <a:rPr lang="it-IT" dirty="0" smtClean="0">
                <a:solidFill>
                  <a:prstClr val="black"/>
                </a:solidFill>
              </a:rPr>
              <a:t> Valutare la possibilità che, dopo l'</a:t>
            </a:r>
            <a:r>
              <a:rPr lang="it-IT" dirty="0" err="1" smtClean="0">
                <a:solidFill>
                  <a:prstClr val="black"/>
                </a:solidFill>
              </a:rPr>
              <a:t>ASpI</a:t>
            </a:r>
            <a:r>
              <a:rPr lang="it-IT" dirty="0" smtClean="0">
                <a:solidFill>
                  <a:prstClr val="black"/>
                </a:solidFill>
              </a:rPr>
              <a:t>, possa essere riconosciuta un'ulteriore prestazione in favore di soggetti con indicatore ISEE particolarmente ridotto; </a:t>
            </a:r>
          </a:p>
          <a:p>
            <a:pPr algn="just" defTabSz="914400">
              <a:buFont typeface="Arial" pitchFamily="34" charset="0"/>
              <a:buChar char="•"/>
            </a:pPr>
            <a:r>
              <a:rPr lang="it-IT" dirty="0" smtClean="0">
                <a:solidFill>
                  <a:prstClr val="black"/>
                </a:solidFill>
              </a:rPr>
              <a:t> Eliminazione dello stato di disoccupazione come requisito per l'accesso a prestazioni di carattere assistenziale.</a:t>
            </a:r>
            <a:endParaRPr lang="it-IT" dirty="0">
              <a:solidFill>
                <a:prstClr val="black"/>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4" name="CasellaDiTesto 3"/>
          <p:cNvSpPr txBox="1"/>
          <p:nvPr/>
        </p:nvSpPr>
        <p:spPr>
          <a:xfrm>
            <a:off x="642910" y="2357430"/>
            <a:ext cx="7858180" cy="3139321"/>
          </a:xfrm>
          <a:prstGeom prst="rect">
            <a:avLst/>
          </a:prstGeom>
          <a:noFill/>
        </p:spPr>
        <p:txBody>
          <a:bodyPr wrap="square" rtlCol="0">
            <a:spAutoFit/>
          </a:bodyPr>
          <a:lstStyle/>
          <a:p>
            <a:pPr algn="just" defTabSz="914400"/>
            <a:r>
              <a:rPr lang="it-IT" dirty="0" smtClean="0">
                <a:solidFill>
                  <a:prstClr val="black"/>
                </a:solidFill>
              </a:rPr>
              <a:t>c) Revisione della </a:t>
            </a:r>
            <a:r>
              <a:rPr lang="it-IT" dirty="0" smtClean="0">
                <a:solidFill>
                  <a:srgbClr val="FF6600"/>
                </a:solidFill>
              </a:rPr>
              <a:t>disciplina delle mansioni</a:t>
            </a:r>
            <a:r>
              <a:rPr lang="it-IT" dirty="0" smtClean="0">
                <a:solidFill>
                  <a:prstClr val="black"/>
                </a:solidFill>
              </a:rPr>
              <a:t>, contemperando l'interesse dell'impresa all'utile impiego del personale in caso di processi di </a:t>
            </a:r>
            <a:r>
              <a:rPr lang="it-IT" dirty="0" smtClean="0">
                <a:solidFill>
                  <a:srgbClr val="FF6600"/>
                </a:solidFill>
              </a:rPr>
              <a:t>riorganizzazione, ristrutturazione o conversione aziendale </a:t>
            </a:r>
            <a:r>
              <a:rPr lang="it-IT" dirty="0" smtClean="0">
                <a:solidFill>
                  <a:prstClr val="black"/>
                </a:solidFill>
              </a:rPr>
              <a:t>con l'interesse del lavoratore alla tutela del posto di lavoro, della professionalità e delle condizioni di vita, prevedendo limiti alla modifica dell'inquadramento;</a:t>
            </a:r>
          </a:p>
          <a:p>
            <a:pPr algn="just" defTabSz="914400"/>
            <a:r>
              <a:rPr lang="it-IT" dirty="0" smtClean="0">
                <a:solidFill>
                  <a:prstClr val="black"/>
                </a:solidFill>
              </a:rPr>
              <a:t> </a:t>
            </a:r>
          </a:p>
          <a:p>
            <a:pPr algn="just" defTabSz="914400"/>
            <a:r>
              <a:rPr lang="it-IT" dirty="0" smtClean="0">
                <a:solidFill>
                  <a:prstClr val="black"/>
                </a:solidFill>
              </a:rPr>
              <a:t>d)  Revisione della disciplina dei </a:t>
            </a:r>
            <a:r>
              <a:rPr lang="it-IT" dirty="0" smtClean="0">
                <a:solidFill>
                  <a:srgbClr val="FF6600"/>
                </a:solidFill>
              </a:rPr>
              <a:t>controlli a distanza</a:t>
            </a:r>
            <a:r>
              <a:rPr lang="it-IT" dirty="0" smtClean="0">
                <a:solidFill>
                  <a:prstClr val="black"/>
                </a:solidFill>
              </a:rPr>
              <a:t>, tenendo conto dell'evoluzione   tecnologica e contemperando le esigenze produttive ed organizzative dell'impresa con la tutela della dignità e della riservatezza del lavoratore;</a:t>
            </a:r>
            <a:endParaRPr lang="it-IT" dirty="0">
              <a:solidFill>
                <a:prstClr val="black"/>
              </a:solidFill>
            </a:endParaRPr>
          </a:p>
        </p:txBody>
      </p:sp>
      <p:sp>
        <p:nvSpPr>
          <p:cNvPr id="6" name="CasellaDiTesto 5"/>
          <p:cNvSpPr txBox="1"/>
          <p:nvPr/>
        </p:nvSpPr>
        <p:spPr>
          <a:xfrm>
            <a:off x="285720" y="500042"/>
            <a:ext cx="8572560" cy="800219"/>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black"/>
                </a:solidFill>
              </a:rPr>
              <a:t>Jobs </a:t>
            </a:r>
            <a:r>
              <a:rPr lang="it-IT" b="1" dirty="0" err="1" smtClean="0">
                <a:solidFill>
                  <a:prstClr val="black"/>
                </a:solidFill>
              </a:rPr>
              <a:t>Act</a:t>
            </a:r>
            <a:endParaRPr lang="it-IT" b="1" dirty="0" smtClean="0">
              <a:solidFill>
                <a:prstClr val="black"/>
              </a:solidFill>
            </a:endParaRPr>
          </a:p>
          <a:p>
            <a:pPr algn="ctr" defTabSz="914400"/>
            <a:r>
              <a:rPr lang="it-IT" sz="1400" b="1" dirty="0" smtClean="0">
                <a:solidFill>
                  <a:prstClr val="black"/>
                </a:solidFill>
              </a:rPr>
              <a:t>Articolo 4: </a:t>
            </a:r>
          </a:p>
          <a:p>
            <a:pPr algn="ctr" defTabSz="914400"/>
            <a:r>
              <a:rPr lang="it-IT" sz="1400" dirty="0" smtClean="0">
                <a:solidFill>
                  <a:prstClr val="black"/>
                </a:solidFill>
              </a:rPr>
              <a:t>Delega al Governo in materia di riordino delle forme contrattuali e dell'attività ispettiva</a:t>
            </a:r>
            <a:endParaRPr lang="it-IT" sz="1400" b="1" dirty="0">
              <a:solidFill>
                <a:prstClr val="black"/>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4" name="CasellaDiTesto 3"/>
          <p:cNvSpPr txBox="1"/>
          <p:nvPr/>
        </p:nvSpPr>
        <p:spPr>
          <a:xfrm>
            <a:off x="642910" y="2357430"/>
            <a:ext cx="7858180" cy="2585323"/>
          </a:xfrm>
          <a:prstGeom prst="rect">
            <a:avLst/>
          </a:prstGeom>
          <a:noFill/>
        </p:spPr>
        <p:txBody>
          <a:bodyPr wrap="square" rtlCol="0">
            <a:spAutoFit/>
          </a:bodyPr>
          <a:lstStyle/>
          <a:p>
            <a:pPr algn="just" defTabSz="914400"/>
            <a:r>
              <a:rPr lang="it-IT" dirty="0" smtClean="0">
                <a:solidFill>
                  <a:prstClr val="black"/>
                </a:solidFill>
              </a:rPr>
              <a:t> e) Introduzione, eventualmente anche in via sperimentale, del </a:t>
            </a:r>
            <a:r>
              <a:rPr lang="it-IT" dirty="0" smtClean="0">
                <a:solidFill>
                  <a:srgbClr val="FF6600"/>
                </a:solidFill>
              </a:rPr>
              <a:t>compenso orario minimo</a:t>
            </a:r>
            <a:r>
              <a:rPr lang="it-IT" dirty="0" smtClean="0">
                <a:solidFill>
                  <a:prstClr val="black"/>
                </a:solidFill>
              </a:rPr>
              <a:t>, applicabile ai rapporti aventi ad oggetto una prestazione di lavoro subordinato, nonché nei rapporti di collaborazione coordinata e continuativa, </a:t>
            </a:r>
            <a:r>
              <a:rPr lang="it-IT" dirty="0" smtClean="0">
                <a:solidFill>
                  <a:srgbClr val="FF6600"/>
                </a:solidFill>
              </a:rPr>
              <a:t>nei settori non regolati da contratti collettivi sottoscritti dalle organizzazioni sindacali dei lavoratori e dei datori di lavoro comparativamente più rappresentativi sul piano nazionale</a:t>
            </a:r>
            <a:r>
              <a:rPr lang="it-IT" dirty="0" smtClean="0">
                <a:solidFill>
                  <a:prstClr val="black"/>
                </a:solidFill>
              </a:rPr>
              <a:t>, previa consultazione delle parti sociali comparativamente più rappresentative sul piano sociale;</a:t>
            </a:r>
            <a:endParaRPr lang="it-IT" dirty="0">
              <a:solidFill>
                <a:prstClr val="black"/>
              </a:solidFill>
            </a:endParaRPr>
          </a:p>
        </p:txBody>
      </p:sp>
      <p:sp>
        <p:nvSpPr>
          <p:cNvPr id="6" name="CasellaDiTesto 5"/>
          <p:cNvSpPr txBox="1"/>
          <p:nvPr/>
        </p:nvSpPr>
        <p:spPr>
          <a:xfrm>
            <a:off x="285720" y="500042"/>
            <a:ext cx="8572560" cy="800219"/>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black"/>
                </a:solidFill>
              </a:rPr>
              <a:t>Jobs </a:t>
            </a:r>
            <a:r>
              <a:rPr lang="it-IT" b="1" dirty="0" err="1" smtClean="0">
                <a:solidFill>
                  <a:prstClr val="black"/>
                </a:solidFill>
              </a:rPr>
              <a:t>Act</a:t>
            </a:r>
            <a:endParaRPr lang="it-IT" b="1" dirty="0" smtClean="0">
              <a:solidFill>
                <a:prstClr val="black"/>
              </a:solidFill>
            </a:endParaRPr>
          </a:p>
          <a:p>
            <a:pPr algn="ctr" defTabSz="914400"/>
            <a:r>
              <a:rPr lang="it-IT" sz="1400" b="1" dirty="0" smtClean="0">
                <a:solidFill>
                  <a:prstClr val="black"/>
                </a:solidFill>
              </a:rPr>
              <a:t>Articolo 4: </a:t>
            </a:r>
          </a:p>
          <a:p>
            <a:pPr algn="ctr" defTabSz="914400"/>
            <a:r>
              <a:rPr lang="it-IT" sz="1400" dirty="0" smtClean="0">
                <a:solidFill>
                  <a:prstClr val="black"/>
                </a:solidFill>
              </a:rPr>
              <a:t>Delega al Governo in materia di riordino delle forme contrattuali e dell'attività ispettiva</a:t>
            </a:r>
            <a:endParaRPr lang="it-IT" sz="1400" b="1" dirty="0">
              <a:solidFill>
                <a:prstClr val="black"/>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4" name="CasellaDiTesto 3"/>
          <p:cNvSpPr txBox="1"/>
          <p:nvPr/>
        </p:nvSpPr>
        <p:spPr>
          <a:xfrm>
            <a:off x="642910" y="2357430"/>
            <a:ext cx="7858180" cy="2862322"/>
          </a:xfrm>
          <a:prstGeom prst="rect">
            <a:avLst/>
          </a:prstGeom>
          <a:noFill/>
        </p:spPr>
        <p:txBody>
          <a:bodyPr wrap="square" rtlCol="0">
            <a:spAutoFit/>
          </a:bodyPr>
          <a:lstStyle/>
          <a:p>
            <a:pPr algn="just" defTabSz="914400"/>
            <a:r>
              <a:rPr lang="it-IT" dirty="0" smtClean="0">
                <a:solidFill>
                  <a:prstClr val="black"/>
                </a:solidFill>
              </a:rPr>
              <a:t> f) Previsione della possibilità di estendere il ricorso a </a:t>
            </a:r>
            <a:r>
              <a:rPr lang="it-IT" dirty="0" smtClean="0">
                <a:solidFill>
                  <a:srgbClr val="FF6600"/>
                </a:solidFill>
              </a:rPr>
              <a:t>prestazioni di lavoro accessorio per le attività lavorative discontinue e occasionali</a:t>
            </a:r>
            <a:r>
              <a:rPr lang="it-IT" dirty="0" smtClean="0">
                <a:solidFill>
                  <a:prstClr val="black"/>
                </a:solidFill>
              </a:rPr>
              <a:t>, in tutti i settori produttivi, attraverso la elevazione dei limiti di reddito attualmente previsti e assicurando la piena tracciabilità dei buoni lavoro acquistati;</a:t>
            </a:r>
          </a:p>
          <a:p>
            <a:pPr algn="just" defTabSz="914400"/>
            <a:r>
              <a:rPr lang="it-IT" dirty="0" smtClean="0">
                <a:solidFill>
                  <a:prstClr val="black"/>
                </a:solidFill>
              </a:rPr>
              <a:t> </a:t>
            </a:r>
          </a:p>
          <a:p>
            <a:pPr algn="just" defTabSz="914400"/>
            <a:r>
              <a:rPr lang="it-IT" dirty="0" smtClean="0">
                <a:solidFill>
                  <a:prstClr val="black"/>
                </a:solidFill>
              </a:rPr>
              <a:t> g) </a:t>
            </a:r>
            <a:r>
              <a:rPr lang="it-IT" dirty="0" smtClean="0">
                <a:solidFill>
                  <a:srgbClr val="FF6600"/>
                </a:solidFill>
              </a:rPr>
              <a:t>Abrogazione</a:t>
            </a:r>
            <a:r>
              <a:rPr lang="it-IT" dirty="0" smtClean="0">
                <a:solidFill>
                  <a:prstClr val="black"/>
                </a:solidFill>
              </a:rPr>
              <a:t> di tutte le disposizioni che disciplinano le singole forme contrattuali, incompatibili con le disposizioni del testo </a:t>
            </a:r>
            <a:r>
              <a:rPr lang="it-IT" dirty="0" smtClean="0">
                <a:solidFill>
                  <a:srgbClr val="FF6600"/>
                </a:solidFill>
              </a:rPr>
              <a:t>organico semplificato</a:t>
            </a:r>
            <a:r>
              <a:rPr lang="it-IT" dirty="0" smtClean="0">
                <a:solidFill>
                  <a:prstClr val="black"/>
                </a:solidFill>
              </a:rPr>
              <a:t>, al fine di eliminare duplicazioni normative e difficoltà interpretative e applicative;</a:t>
            </a:r>
            <a:endParaRPr lang="it-IT" dirty="0">
              <a:solidFill>
                <a:prstClr val="black"/>
              </a:solidFill>
            </a:endParaRPr>
          </a:p>
        </p:txBody>
      </p:sp>
      <p:sp>
        <p:nvSpPr>
          <p:cNvPr id="6" name="CasellaDiTesto 5"/>
          <p:cNvSpPr txBox="1"/>
          <p:nvPr/>
        </p:nvSpPr>
        <p:spPr>
          <a:xfrm>
            <a:off x="285720" y="500042"/>
            <a:ext cx="8572560" cy="800219"/>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black"/>
                </a:solidFill>
              </a:rPr>
              <a:t>Jobs </a:t>
            </a:r>
            <a:r>
              <a:rPr lang="it-IT" b="1" dirty="0" err="1" smtClean="0">
                <a:solidFill>
                  <a:prstClr val="black"/>
                </a:solidFill>
              </a:rPr>
              <a:t>Act</a:t>
            </a:r>
            <a:endParaRPr lang="it-IT" b="1" dirty="0" smtClean="0">
              <a:solidFill>
                <a:prstClr val="black"/>
              </a:solidFill>
            </a:endParaRPr>
          </a:p>
          <a:p>
            <a:pPr algn="ctr" defTabSz="914400"/>
            <a:r>
              <a:rPr lang="it-IT" sz="1400" b="1" dirty="0" smtClean="0">
                <a:solidFill>
                  <a:prstClr val="black"/>
                </a:solidFill>
              </a:rPr>
              <a:t>Articolo 4: </a:t>
            </a:r>
          </a:p>
          <a:p>
            <a:pPr algn="ctr" defTabSz="914400"/>
            <a:r>
              <a:rPr lang="it-IT" sz="1400" dirty="0" smtClean="0">
                <a:solidFill>
                  <a:prstClr val="black"/>
                </a:solidFill>
              </a:rPr>
              <a:t>Delega al Governo in materia di riordino delle forme contrattuali e dell'attività ispettiva</a:t>
            </a:r>
            <a:endParaRPr lang="it-IT" sz="1400" b="1" dirty="0">
              <a:solidFill>
                <a:prstClr val="black"/>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5" name="CasellaDiTesto 4"/>
          <p:cNvSpPr txBox="1"/>
          <p:nvPr/>
        </p:nvSpPr>
        <p:spPr>
          <a:xfrm>
            <a:off x="285720" y="500042"/>
            <a:ext cx="8572560" cy="800219"/>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black"/>
                </a:solidFill>
              </a:rPr>
              <a:t>Jobs </a:t>
            </a:r>
            <a:r>
              <a:rPr lang="it-IT" b="1" dirty="0" err="1" smtClean="0">
                <a:solidFill>
                  <a:prstClr val="black"/>
                </a:solidFill>
              </a:rPr>
              <a:t>Act</a:t>
            </a:r>
            <a:endParaRPr lang="it-IT" b="1" dirty="0" smtClean="0">
              <a:solidFill>
                <a:prstClr val="black"/>
              </a:solidFill>
            </a:endParaRPr>
          </a:p>
          <a:p>
            <a:pPr algn="ctr" defTabSz="914400"/>
            <a:r>
              <a:rPr lang="it-IT" sz="1400" b="1" dirty="0" smtClean="0">
                <a:solidFill>
                  <a:prstClr val="black"/>
                </a:solidFill>
              </a:rPr>
              <a:t>Articolo 4: </a:t>
            </a:r>
          </a:p>
          <a:p>
            <a:pPr algn="ctr" defTabSz="914400"/>
            <a:r>
              <a:rPr lang="it-IT" sz="1400" dirty="0" smtClean="0">
                <a:solidFill>
                  <a:prstClr val="black"/>
                </a:solidFill>
              </a:rPr>
              <a:t>Delega al Governo in materia di riordino delle forme contrattuali e dell'attività ispettiva</a:t>
            </a:r>
            <a:endParaRPr lang="it-IT" sz="1400" b="1" dirty="0">
              <a:solidFill>
                <a:prstClr val="black"/>
              </a:solidFill>
            </a:endParaRPr>
          </a:p>
        </p:txBody>
      </p:sp>
      <p:sp>
        <p:nvSpPr>
          <p:cNvPr id="4" name="CasellaDiTesto 3"/>
          <p:cNvSpPr txBox="1"/>
          <p:nvPr/>
        </p:nvSpPr>
        <p:spPr>
          <a:xfrm>
            <a:off x="642910" y="2357430"/>
            <a:ext cx="7858180" cy="2862322"/>
          </a:xfrm>
          <a:prstGeom prst="rect">
            <a:avLst/>
          </a:prstGeom>
          <a:noFill/>
        </p:spPr>
        <p:txBody>
          <a:bodyPr wrap="square" rtlCol="0">
            <a:spAutoFit/>
          </a:bodyPr>
          <a:lstStyle/>
          <a:p>
            <a:pPr algn="just" defTabSz="914400"/>
            <a:r>
              <a:rPr lang="it-IT" dirty="0" smtClean="0">
                <a:solidFill>
                  <a:prstClr val="black"/>
                </a:solidFill>
              </a:rPr>
              <a:t> h) Razionalizzazione e semplificazione dell'attività ispettiva, attraverso misure di coordinamento ovvero attraverso l'istituzione, ai sensi dell'articolo 8 del decreto legislativo 30 luglio 1999, n. 300, senza nuovi o maggiori oneri a carico della finanza pubblica e con le risorse umane, strumentali e finanziarie disponibili a legislazione vigente, di una </a:t>
            </a:r>
            <a:r>
              <a:rPr lang="it-IT" dirty="0" smtClean="0">
                <a:solidFill>
                  <a:srgbClr val="FF6600"/>
                </a:solidFill>
              </a:rPr>
              <a:t>Agenzia unica </a:t>
            </a:r>
            <a:r>
              <a:rPr lang="it-IT" dirty="0" smtClean="0">
                <a:solidFill>
                  <a:prstClr val="black"/>
                </a:solidFill>
              </a:rPr>
              <a:t>per le ispezioni del lavoro, tramite l'integrazione in un'unica struttura dei servizi ispettivi del Ministero del lavoro e delle politiche sociali, dell'INPS e dell'INAIL, prevedendo strumenti e forme di coordinamento con i servizi ispettivi delle ASL e delle ARPA.».</a:t>
            </a:r>
            <a:endParaRPr lang="it-IT" dirty="0">
              <a:solidFill>
                <a:prstClr val="black"/>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6" name="CasellaDiTesto 5"/>
          <p:cNvSpPr txBox="1"/>
          <p:nvPr/>
        </p:nvSpPr>
        <p:spPr>
          <a:xfrm>
            <a:off x="1285852" y="642918"/>
            <a:ext cx="6572296" cy="461665"/>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sz="2400" b="1" dirty="0" smtClean="0">
                <a:solidFill>
                  <a:prstClr val="white"/>
                </a:solidFill>
                <a:latin typeface="Gisha" pitchFamily="34" charset="-79"/>
                <a:cs typeface="Gisha" pitchFamily="34" charset="-79"/>
              </a:rPr>
              <a:t>“</a:t>
            </a:r>
            <a:r>
              <a:rPr lang="it-IT" sz="2000" b="1" dirty="0" smtClean="0">
                <a:solidFill>
                  <a:prstClr val="white"/>
                </a:solidFill>
                <a:latin typeface="Gisha" pitchFamily="34" charset="-79"/>
                <a:cs typeface="Gisha" pitchFamily="34" charset="-79"/>
              </a:rPr>
              <a:t>AVVENTURA LAVORO”</a:t>
            </a:r>
            <a:endParaRPr lang="it-IT" sz="2000" b="1" dirty="0">
              <a:solidFill>
                <a:prstClr val="white"/>
              </a:solidFill>
              <a:latin typeface="Gisha" pitchFamily="34" charset="-79"/>
              <a:cs typeface="Gisha" pitchFamily="34" charset="-79"/>
            </a:endParaRPr>
          </a:p>
        </p:txBody>
      </p:sp>
      <p:sp>
        <p:nvSpPr>
          <p:cNvPr id="7" name="CasellaDiTesto 6"/>
          <p:cNvSpPr txBox="1"/>
          <p:nvPr/>
        </p:nvSpPr>
        <p:spPr>
          <a:xfrm>
            <a:off x="857224" y="1643050"/>
            <a:ext cx="7429552" cy="4247317"/>
          </a:xfrm>
          <a:prstGeom prst="rect">
            <a:avLst/>
          </a:prstGeom>
          <a:noFill/>
        </p:spPr>
        <p:txBody>
          <a:bodyPr wrap="square" rtlCol="0">
            <a:spAutoFit/>
          </a:bodyPr>
          <a:lstStyle/>
          <a:p>
            <a:pPr algn="just"/>
            <a:r>
              <a:rPr lang="it-IT" sz="1600" dirty="0">
                <a:solidFill>
                  <a:prstClr val="black"/>
                </a:solidFill>
              </a:rPr>
              <a:t>Con questo termine vogliamo significare il superamento della contrapposizione tra datore e lavoratore  - che ci sembra  alla radice di tanta parte dell’orientamento dottrinale </a:t>
            </a:r>
            <a:r>
              <a:rPr lang="it-IT" sz="1600" dirty="0" smtClean="0">
                <a:solidFill>
                  <a:prstClr val="black"/>
                </a:solidFill>
              </a:rPr>
              <a:t>attuale </a:t>
            </a:r>
            <a:r>
              <a:rPr lang="it-IT" sz="1600" dirty="0">
                <a:solidFill>
                  <a:prstClr val="black"/>
                </a:solidFill>
              </a:rPr>
              <a:t>- favorendo forme di collaborazione fra le parti del rapporto di lavoro, rendendo possibili per via di accordo collettivo  o certificazione  una serie di  “tolleranze mirate” utili a rilanciare l’occupazione ed a rendere parziale flessibilità alla prestazione, in seguito alla (da noi prevista) soppressione delle forme di lavoro parasubordinato</a:t>
            </a:r>
            <a:r>
              <a:rPr lang="it-IT" sz="1600" dirty="0" smtClean="0">
                <a:solidFill>
                  <a:prstClr val="black"/>
                </a:solidFill>
              </a:rPr>
              <a:t>.</a:t>
            </a:r>
          </a:p>
          <a:p>
            <a:pPr algn="just"/>
            <a:endParaRPr lang="it-IT" sz="1600" dirty="0">
              <a:solidFill>
                <a:prstClr val="black"/>
              </a:solidFill>
            </a:endParaRPr>
          </a:p>
          <a:p>
            <a:pPr algn="just"/>
            <a:r>
              <a:rPr lang="it-IT" sz="1600" dirty="0" smtClean="0">
                <a:solidFill>
                  <a:prstClr val="black"/>
                </a:solidFill>
              </a:rPr>
              <a:t>La relazione tra Lavoratore – Datore di lavoro al centro del sistema di tutele con possibilità di modificarle in relazione allo sviluppo delle stesse.</a:t>
            </a:r>
          </a:p>
          <a:p>
            <a:pPr algn="just"/>
            <a:endParaRPr lang="it-IT" sz="1600" dirty="0">
              <a:solidFill>
                <a:prstClr val="black"/>
              </a:solidFill>
            </a:endParaRPr>
          </a:p>
          <a:p>
            <a:pPr algn="just"/>
            <a:r>
              <a:rPr lang="it-IT" sz="1600" dirty="0">
                <a:solidFill>
                  <a:prstClr val="black"/>
                </a:solidFill>
              </a:rPr>
              <a:t>Ci sembra che nella piccola impresa il modello della rappresentatività non riesca a decollare, nemmeno con la bilateralità e che spesso la funzione del sindacato sia vissuta più come una “necessità posticcia” che non come una </a:t>
            </a:r>
            <a:r>
              <a:rPr lang="it-IT" sz="1600" dirty="0" smtClean="0">
                <a:solidFill>
                  <a:prstClr val="black"/>
                </a:solidFill>
              </a:rPr>
              <a:t>opportunità.</a:t>
            </a:r>
            <a:endParaRPr lang="it-IT" sz="1600" dirty="0">
              <a:solidFill>
                <a:prstClr val="black"/>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3" name="CasellaDiTesto 2"/>
          <p:cNvSpPr txBox="1"/>
          <p:nvPr/>
        </p:nvSpPr>
        <p:spPr>
          <a:xfrm>
            <a:off x="1285852" y="2300228"/>
            <a:ext cx="6572296" cy="2862322"/>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it-IT" sz="1600" b="1" dirty="0">
                <a:solidFill>
                  <a:prstClr val="black"/>
                </a:solidFill>
              </a:rPr>
              <a:t>“Patto di collaborazione “ individuale  (</a:t>
            </a:r>
            <a:r>
              <a:rPr lang="it-IT" sz="1600" b="1" u="sng" dirty="0">
                <a:solidFill>
                  <a:prstClr val="black"/>
                </a:solidFill>
              </a:rPr>
              <a:t>certificato</a:t>
            </a:r>
            <a:r>
              <a:rPr lang="it-IT" sz="1600" b="1" dirty="0">
                <a:solidFill>
                  <a:prstClr val="black"/>
                </a:solidFill>
              </a:rPr>
              <a:t>) </a:t>
            </a:r>
            <a:endParaRPr lang="it-IT" sz="1600" b="1" dirty="0" smtClean="0">
              <a:solidFill>
                <a:prstClr val="black"/>
              </a:solidFill>
            </a:endParaRPr>
          </a:p>
          <a:p>
            <a:pPr algn="just"/>
            <a:endParaRPr lang="it-IT" sz="1600" dirty="0">
              <a:solidFill>
                <a:prstClr val="black"/>
              </a:solidFill>
            </a:endParaRPr>
          </a:p>
          <a:p>
            <a:pPr algn="just"/>
            <a:r>
              <a:rPr lang="it-IT" sz="1600" dirty="0">
                <a:solidFill>
                  <a:prstClr val="black"/>
                </a:solidFill>
              </a:rPr>
              <a:t> Ci sembra utile possibilità di concordare di </a:t>
            </a:r>
            <a:r>
              <a:rPr lang="it-IT" sz="1600" dirty="0" err="1">
                <a:solidFill>
                  <a:prstClr val="black"/>
                </a:solidFill>
              </a:rPr>
              <a:t>flessibilizzare</a:t>
            </a:r>
            <a:r>
              <a:rPr lang="it-IT" sz="1600" dirty="0">
                <a:solidFill>
                  <a:prstClr val="black"/>
                </a:solidFill>
              </a:rPr>
              <a:t> e personalizzare la prestazione lavorativa e le sue regole (nel senso </a:t>
            </a:r>
            <a:r>
              <a:rPr lang="it-IT" sz="1600" dirty="0" smtClean="0">
                <a:solidFill>
                  <a:prstClr val="black"/>
                </a:solidFill>
              </a:rPr>
              <a:t>della </a:t>
            </a:r>
            <a:r>
              <a:rPr lang="it-IT" sz="1600" dirty="0">
                <a:solidFill>
                  <a:prstClr val="black"/>
                </a:solidFill>
              </a:rPr>
              <a:t>condivisione di obiettivi su base volontaria anche </a:t>
            </a:r>
            <a:r>
              <a:rPr lang="it-IT" sz="1600" u="sng" dirty="0">
                <a:solidFill>
                  <a:prstClr val="black"/>
                </a:solidFill>
              </a:rPr>
              <a:t>integrando – in piccola parte </a:t>
            </a:r>
            <a:r>
              <a:rPr lang="it-IT" sz="1600" u="sng" dirty="0" smtClean="0">
                <a:solidFill>
                  <a:prstClr val="black"/>
                </a:solidFill>
              </a:rPr>
              <a:t>– le </a:t>
            </a:r>
            <a:r>
              <a:rPr lang="it-IT" sz="1600" u="sng" dirty="0">
                <a:solidFill>
                  <a:prstClr val="black"/>
                </a:solidFill>
              </a:rPr>
              <a:t>rigide disposizioni di leggi e contratti collettivi</a:t>
            </a:r>
            <a:r>
              <a:rPr lang="it-IT" sz="1600" dirty="0">
                <a:solidFill>
                  <a:prstClr val="black"/>
                </a:solidFill>
              </a:rPr>
              <a:t>) </a:t>
            </a:r>
            <a:r>
              <a:rPr lang="it-IT" sz="1600" dirty="0" smtClean="0">
                <a:solidFill>
                  <a:prstClr val="black"/>
                </a:solidFill>
              </a:rPr>
              <a:t>tramite </a:t>
            </a:r>
            <a:r>
              <a:rPr lang="it-IT" sz="1600" dirty="0">
                <a:solidFill>
                  <a:prstClr val="black"/>
                </a:solidFill>
              </a:rPr>
              <a:t>certificazione del contratto individuale, ad esempio ragionando sull’ orario di lavoro anche al di là dei limiti del 66/2003 (con presidio obbligatorio del datore in tema di salute e mancanza di fenomeni collegati allo stress).</a:t>
            </a:r>
            <a:endParaRPr lang="it-IT" sz="1600" b="1" dirty="0">
              <a:solidFill>
                <a:prstClr val="black"/>
              </a:solidFill>
              <a:latin typeface="Gisha" pitchFamily="34" charset="-79"/>
              <a:cs typeface="Gisha" pitchFamily="34" charset="-79"/>
            </a:endParaRPr>
          </a:p>
        </p:txBody>
      </p:sp>
      <p:sp>
        <p:nvSpPr>
          <p:cNvPr id="4" name="Rettangolo 3"/>
          <p:cNvSpPr/>
          <p:nvPr/>
        </p:nvSpPr>
        <p:spPr>
          <a:xfrm>
            <a:off x="3143240" y="1033395"/>
            <a:ext cx="2857520" cy="400110"/>
          </a:xfrm>
          <a:prstGeom prst="rect">
            <a:avLst/>
          </a:prstGeom>
        </p:spPr>
        <p:txBody>
          <a:bodyPr wrap="square">
            <a:spAutoFit/>
          </a:bodyPr>
          <a:lstStyle/>
          <a:p>
            <a:pPr algn="ctr"/>
            <a:r>
              <a:rPr lang="it-IT" sz="2000" b="1" dirty="0" smtClean="0">
                <a:solidFill>
                  <a:prstClr val="black"/>
                </a:solidFill>
                <a:latin typeface="Gisha" pitchFamily="34" charset="-79"/>
                <a:cs typeface="Gisha" pitchFamily="34" charset="-79"/>
              </a:rPr>
              <a:t>“</a:t>
            </a:r>
            <a:r>
              <a:rPr lang="it-IT" b="1" dirty="0" smtClean="0">
                <a:solidFill>
                  <a:prstClr val="black"/>
                </a:solidFill>
                <a:latin typeface="Gisha" pitchFamily="34" charset="-79"/>
                <a:cs typeface="Gisha" pitchFamily="34" charset="-79"/>
              </a:rPr>
              <a:t>AVVENTURA LAVORO”</a:t>
            </a:r>
            <a:endParaRPr lang="it-IT" b="1" dirty="0">
              <a:solidFill>
                <a:prstClr val="black"/>
              </a:solidFill>
              <a:latin typeface="Gisha" pitchFamily="34" charset="-79"/>
              <a:cs typeface="Gisha" pitchFamily="34" charset="-79"/>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3" name="CasellaDiTesto 2"/>
          <p:cNvSpPr txBox="1"/>
          <p:nvPr/>
        </p:nvSpPr>
        <p:spPr>
          <a:xfrm>
            <a:off x="1000100" y="1500174"/>
            <a:ext cx="7143800" cy="4247317"/>
          </a:xfrm>
          <a:prstGeom prst="rect">
            <a:avLst/>
          </a:prstGeom>
          <a:solidFill>
            <a:srgbClr val="E57E23"/>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it-IT" sz="1600" b="1" dirty="0">
                <a:solidFill>
                  <a:prstClr val="white"/>
                </a:solidFill>
              </a:rPr>
              <a:t>“Patto di collaborazione” collettivo (certificato</a:t>
            </a:r>
            <a:r>
              <a:rPr lang="it-IT" sz="1600" b="1" dirty="0" smtClean="0">
                <a:solidFill>
                  <a:prstClr val="white"/>
                </a:solidFill>
              </a:rPr>
              <a:t>)</a:t>
            </a:r>
          </a:p>
          <a:p>
            <a:pPr algn="just"/>
            <a:endParaRPr lang="it-IT" sz="1600" dirty="0">
              <a:solidFill>
                <a:prstClr val="white"/>
              </a:solidFill>
            </a:endParaRPr>
          </a:p>
          <a:p>
            <a:pPr algn="just"/>
            <a:r>
              <a:rPr lang="it-IT" sz="1600" dirty="0">
                <a:solidFill>
                  <a:prstClr val="white"/>
                </a:solidFill>
              </a:rPr>
              <a:t>Accordo aziendale diretto fra tutti i  lavoratori e il datore (realizzabile solo nella realtà del micro e piccolo imprenditore</a:t>
            </a:r>
            <a:r>
              <a:rPr lang="it-IT" sz="1600" dirty="0" smtClean="0">
                <a:solidFill>
                  <a:prstClr val="white"/>
                </a:solidFill>
              </a:rPr>
              <a:t>), sottoposto </a:t>
            </a:r>
            <a:r>
              <a:rPr lang="it-IT" sz="1600" dirty="0">
                <a:solidFill>
                  <a:prstClr val="white"/>
                </a:solidFill>
              </a:rPr>
              <a:t>a </a:t>
            </a:r>
            <a:r>
              <a:rPr lang="it-IT" sz="1600" dirty="0" smtClean="0">
                <a:solidFill>
                  <a:prstClr val="white"/>
                </a:solidFill>
              </a:rPr>
              <a:t>certificazione </a:t>
            </a:r>
            <a:r>
              <a:rPr lang="it-IT" sz="1600" dirty="0">
                <a:solidFill>
                  <a:prstClr val="white"/>
                </a:solidFill>
              </a:rPr>
              <a:t>(solo se mancano OO SS), a meno che almeno due lavoratori chiedano l’intervento di un sindacato </a:t>
            </a:r>
            <a:r>
              <a:rPr lang="it-IT" sz="1600" dirty="0" smtClean="0">
                <a:solidFill>
                  <a:prstClr val="white"/>
                </a:solidFill>
              </a:rPr>
              <a:t>- </a:t>
            </a:r>
            <a:r>
              <a:rPr lang="it-IT" sz="1600" dirty="0">
                <a:solidFill>
                  <a:prstClr val="white"/>
                </a:solidFill>
              </a:rPr>
              <a:t>maggiormente rappresentativo, per </a:t>
            </a:r>
            <a:r>
              <a:rPr lang="it-IT" sz="1600" dirty="0" smtClean="0">
                <a:solidFill>
                  <a:prstClr val="white"/>
                </a:solidFill>
              </a:rPr>
              <a:t>cui </a:t>
            </a:r>
            <a:r>
              <a:rPr lang="it-IT" sz="1600" dirty="0">
                <a:solidFill>
                  <a:prstClr val="white"/>
                </a:solidFill>
              </a:rPr>
              <a:t>si può realizzare solo accordo collettivo aziendale.</a:t>
            </a:r>
          </a:p>
          <a:p>
            <a:pPr algn="just"/>
            <a:r>
              <a:rPr lang="it-IT" sz="1600" dirty="0">
                <a:solidFill>
                  <a:prstClr val="white"/>
                </a:solidFill>
              </a:rPr>
              <a:t>Stessi obiettivi del punto precedente, ed inoltre: </a:t>
            </a:r>
          </a:p>
          <a:p>
            <a:pPr algn="just"/>
            <a:r>
              <a:rPr lang="it-IT" sz="1600" dirty="0">
                <a:solidFill>
                  <a:prstClr val="white"/>
                </a:solidFill>
              </a:rPr>
              <a:t>- elementi di trasparenza della conduzione dell’impresa;</a:t>
            </a:r>
          </a:p>
          <a:p>
            <a:pPr algn="just"/>
            <a:r>
              <a:rPr lang="it-IT" sz="1600" dirty="0">
                <a:solidFill>
                  <a:prstClr val="white"/>
                </a:solidFill>
              </a:rPr>
              <a:t>- regole interne;</a:t>
            </a:r>
          </a:p>
          <a:p>
            <a:pPr algn="just"/>
            <a:r>
              <a:rPr lang="it-IT" sz="1600" dirty="0">
                <a:solidFill>
                  <a:prstClr val="white"/>
                </a:solidFill>
              </a:rPr>
              <a:t>- obiettivi di realizzazione di welfare aziendale ;</a:t>
            </a:r>
          </a:p>
          <a:p>
            <a:pPr algn="just"/>
            <a:r>
              <a:rPr lang="it-IT" sz="1600" dirty="0">
                <a:solidFill>
                  <a:prstClr val="white"/>
                </a:solidFill>
              </a:rPr>
              <a:t>- implementazione sicurezza, formazione  e qualità anche attraverso forme di regolamentazione e responsabilizzazione dei lavoratori  (e relativi premi);</a:t>
            </a:r>
          </a:p>
          <a:p>
            <a:pPr algn="just"/>
            <a:r>
              <a:rPr lang="it-IT" sz="1600" dirty="0">
                <a:solidFill>
                  <a:prstClr val="white"/>
                </a:solidFill>
              </a:rPr>
              <a:t>- partecipazione dei lavoratori alla gestione dell’impresa o alla  divisione degli utili.</a:t>
            </a:r>
            <a:endParaRPr lang="it-IT" sz="1600" b="1" dirty="0">
              <a:solidFill>
                <a:prstClr val="white"/>
              </a:solidFill>
              <a:latin typeface="Gisha" pitchFamily="34" charset="-79"/>
              <a:cs typeface="Gisha" pitchFamily="34" charset="-79"/>
            </a:endParaRPr>
          </a:p>
        </p:txBody>
      </p:sp>
      <p:sp>
        <p:nvSpPr>
          <p:cNvPr id="4" name="Rettangolo 3"/>
          <p:cNvSpPr/>
          <p:nvPr/>
        </p:nvSpPr>
        <p:spPr>
          <a:xfrm>
            <a:off x="3143240" y="828714"/>
            <a:ext cx="2861882" cy="400110"/>
          </a:xfrm>
          <a:prstGeom prst="rect">
            <a:avLst/>
          </a:prstGeom>
        </p:spPr>
        <p:txBody>
          <a:bodyPr wrap="square">
            <a:spAutoFit/>
          </a:bodyPr>
          <a:lstStyle/>
          <a:p>
            <a:pPr algn="ctr"/>
            <a:r>
              <a:rPr lang="it-IT" sz="2000" b="1" dirty="0" smtClean="0">
                <a:solidFill>
                  <a:prstClr val="black"/>
                </a:solidFill>
                <a:latin typeface="Gisha" pitchFamily="34" charset="-79"/>
                <a:cs typeface="Gisha" pitchFamily="34" charset="-79"/>
              </a:rPr>
              <a:t>“</a:t>
            </a:r>
            <a:r>
              <a:rPr lang="it-IT" b="1" dirty="0" smtClean="0">
                <a:solidFill>
                  <a:prstClr val="black"/>
                </a:solidFill>
                <a:latin typeface="Gisha" pitchFamily="34" charset="-79"/>
                <a:cs typeface="Gisha" pitchFamily="34" charset="-79"/>
              </a:rPr>
              <a:t>AVVENTURA LAVORO”</a:t>
            </a:r>
            <a:endParaRPr lang="it-IT" b="1" dirty="0">
              <a:solidFill>
                <a:prstClr val="black"/>
              </a:solidFill>
              <a:latin typeface="Gisha" pitchFamily="34" charset="-79"/>
              <a:cs typeface="Gisha" pitchFamily="34" charset="-79"/>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20" y="714356"/>
            <a:ext cx="8572560" cy="57150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prstClr val="black"/>
                </a:solidFill>
              </a:rPr>
              <a:t>Lavoro Occasionale per mezzo di Buoni lavoro/Voucher</a:t>
            </a:r>
            <a:endParaRPr lang="it-IT" b="1" dirty="0">
              <a:solidFill>
                <a:prstClr val="black"/>
              </a:solidFill>
            </a:endParaRPr>
          </a:p>
        </p:txBody>
      </p:sp>
      <p:sp>
        <p:nvSpPr>
          <p:cNvPr id="3" name="CasellaDiTesto 2"/>
          <p:cNvSpPr txBox="1"/>
          <p:nvPr/>
        </p:nvSpPr>
        <p:spPr>
          <a:xfrm>
            <a:off x="546123" y="2059007"/>
            <a:ext cx="7988766" cy="4247317"/>
          </a:xfrm>
          <a:prstGeom prst="rect">
            <a:avLst/>
          </a:prstGeom>
          <a:noFill/>
        </p:spPr>
        <p:txBody>
          <a:bodyPr wrap="square" rtlCol="0">
            <a:spAutoFit/>
          </a:bodyPr>
          <a:lstStyle/>
          <a:p>
            <a:pPr marL="342900" indent="-342900" algn="just">
              <a:buFontTx/>
              <a:buAutoNum type="alphaLcPeriod"/>
            </a:pPr>
            <a:r>
              <a:rPr lang="it-IT" i="1" dirty="0" smtClean="0">
                <a:solidFill>
                  <a:prstClr val="black"/>
                </a:solidFill>
              </a:rPr>
              <a:t>Il </a:t>
            </a:r>
            <a:r>
              <a:rPr lang="it-IT" i="1" dirty="0">
                <a:solidFill>
                  <a:prstClr val="black"/>
                </a:solidFill>
              </a:rPr>
              <a:t>lavoro occasionale è indifferente alla qualificazione di lavoro subordinato, professionale o imprenditoriale, data  la scarsa incisività economica dello stesso</a:t>
            </a:r>
            <a:r>
              <a:rPr lang="it-IT" i="1" dirty="0" smtClean="0">
                <a:solidFill>
                  <a:prstClr val="black"/>
                </a:solidFill>
              </a:rPr>
              <a:t>.</a:t>
            </a:r>
          </a:p>
          <a:p>
            <a:pPr marL="342900" indent="-342900" algn="just">
              <a:buFontTx/>
              <a:buAutoNum type="alphaLcPeriod"/>
            </a:pPr>
            <a:endParaRPr lang="it-IT" dirty="0">
              <a:solidFill>
                <a:prstClr val="black"/>
              </a:solidFill>
            </a:endParaRPr>
          </a:p>
          <a:p>
            <a:pPr algn="just"/>
            <a:r>
              <a:rPr lang="it-IT" i="1" dirty="0">
                <a:solidFill>
                  <a:prstClr val="black"/>
                </a:solidFill>
              </a:rPr>
              <a:t>b. Il lavoro occasionale è ammesso per ogni e qualsiasi tipologia di lavoro o committente, per contratti che (in rapporto al singolo committente o soggetti collegati) non prevedano superiori a </a:t>
            </a:r>
            <a:r>
              <a:rPr lang="it-IT" b="1" i="1" dirty="0">
                <a:solidFill>
                  <a:prstClr val="black"/>
                </a:solidFill>
              </a:rPr>
              <a:t>euro 4.000 netti</a:t>
            </a:r>
            <a:r>
              <a:rPr lang="it-IT" i="1" dirty="0">
                <a:solidFill>
                  <a:prstClr val="black"/>
                </a:solidFill>
              </a:rPr>
              <a:t> per anno</a:t>
            </a:r>
            <a:r>
              <a:rPr lang="it-IT" b="1" i="1" dirty="0">
                <a:solidFill>
                  <a:prstClr val="black"/>
                </a:solidFill>
              </a:rPr>
              <a:t> </a:t>
            </a:r>
            <a:r>
              <a:rPr lang="it-IT" b="1" i="1" dirty="0" smtClean="0">
                <a:solidFill>
                  <a:prstClr val="black"/>
                </a:solidFill>
              </a:rPr>
              <a:t>solare</a:t>
            </a:r>
          </a:p>
          <a:p>
            <a:pPr algn="just"/>
            <a:endParaRPr lang="it-IT" dirty="0">
              <a:solidFill>
                <a:prstClr val="black"/>
              </a:solidFill>
            </a:endParaRPr>
          </a:p>
          <a:p>
            <a:pPr algn="just"/>
            <a:r>
              <a:rPr lang="it-IT" i="1" dirty="0" smtClean="0">
                <a:solidFill>
                  <a:prstClr val="black"/>
                </a:solidFill>
              </a:rPr>
              <a:t>c. </a:t>
            </a:r>
            <a:r>
              <a:rPr lang="it-IT" i="1" dirty="0">
                <a:solidFill>
                  <a:prstClr val="black"/>
                </a:solidFill>
              </a:rPr>
              <a:t>Il reddito derivante da lavoro occasionale a voucher è esente fiscalmente. Tuttavia, se per anno </a:t>
            </a:r>
            <a:r>
              <a:rPr lang="it-IT" b="1" i="1" dirty="0">
                <a:solidFill>
                  <a:prstClr val="black"/>
                </a:solidFill>
              </a:rPr>
              <a:t>fiscale</a:t>
            </a:r>
            <a:r>
              <a:rPr lang="it-IT" i="1" dirty="0">
                <a:solidFill>
                  <a:prstClr val="black"/>
                </a:solidFill>
              </a:rPr>
              <a:t>, i compensi globali  in capo al percettore superano </a:t>
            </a:r>
            <a:r>
              <a:rPr lang="it-IT" b="1" i="1" dirty="0">
                <a:solidFill>
                  <a:prstClr val="black"/>
                </a:solidFill>
              </a:rPr>
              <a:t>euro 8.000 netti</a:t>
            </a:r>
            <a:r>
              <a:rPr lang="it-IT" i="1" dirty="0">
                <a:solidFill>
                  <a:prstClr val="black"/>
                </a:solidFill>
              </a:rPr>
              <a:t> , tutto il reddito viene considerato assimilato a reddito di lavoro dipendente, con obbligo del percettore di dichiarazione e assoggettamento fiscale.</a:t>
            </a:r>
            <a:endParaRPr lang="it-IT" dirty="0">
              <a:solidFill>
                <a:prstClr val="black"/>
              </a:solidFill>
            </a:endParaRPr>
          </a:p>
          <a:p>
            <a:endParaRPr lang="it-IT" dirty="0">
              <a:solidFill>
                <a:prstClr val="black"/>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00100" y="2000240"/>
            <a:ext cx="7143800" cy="4247317"/>
          </a:xfrm>
          <a:prstGeom prst="rect">
            <a:avLst/>
          </a:prstGeom>
          <a:noFill/>
        </p:spPr>
        <p:txBody>
          <a:bodyPr wrap="square" rtlCol="0">
            <a:spAutoFit/>
          </a:bodyPr>
          <a:lstStyle/>
          <a:p>
            <a:pPr algn="just"/>
            <a:r>
              <a:rPr lang="it-IT" i="1" dirty="0" smtClean="0">
                <a:solidFill>
                  <a:prstClr val="black"/>
                </a:solidFill>
              </a:rPr>
              <a:t>d.   Si </a:t>
            </a:r>
            <a:r>
              <a:rPr lang="it-IT" i="1" dirty="0">
                <a:solidFill>
                  <a:prstClr val="black"/>
                </a:solidFill>
              </a:rPr>
              <a:t>ritiene che il valore unitario (mantenendo il lordo nominale a 10 euro)  debba essere rivisto come segue: netto </a:t>
            </a:r>
            <a:r>
              <a:rPr lang="it-IT" b="1" i="1" dirty="0">
                <a:solidFill>
                  <a:prstClr val="black"/>
                </a:solidFill>
              </a:rPr>
              <a:t>euro 7.00</a:t>
            </a:r>
            <a:r>
              <a:rPr lang="it-IT" i="1" dirty="0">
                <a:solidFill>
                  <a:prstClr val="black"/>
                </a:solidFill>
              </a:rPr>
              <a:t> (70 %) , percentuali 22 % Inps,  5% Inail, 3 % gestore)</a:t>
            </a:r>
            <a:endParaRPr lang="it-IT" dirty="0">
              <a:solidFill>
                <a:prstClr val="black"/>
              </a:solidFill>
            </a:endParaRPr>
          </a:p>
          <a:p>
            <a:pPr algn="just"/>
            <a:endParaRPr lang="it-IT" dirty="0" smtClean="0">
              <a:solidFill>
                <a:prstClr val="black"/>
              </a:solidFill>
            </a:endParaRPr>
          </a:p>
          <a:p>
            <a:pPr algn="just"/>
            <a:r>
              <a:rPr lang="it-IT" i="1" dirty="0" smtClean="0">
                <a:solidFill>
                  <a:prstClr val="black"/>
                </a:solidFill>
              </a:rPr>
              <a:t>e.   Il </a:t>
            </a:r>
            <a:r>
              <a:rPr lang="it-IT" i="1" dirty="0">
                <a:solidFill>
                  <a:prstClr val="black"/>
                </a:solidFill>
              </a:rPr>
              <a:t>lavoro occasionale deve essere comunicato preventivamente a Inps</a:t>
            </a:r>
            <a:r>
              <a:rPr lang="it-IT" i="1" dirty="0" smtClean="0">
                <a:solidFill>
                  <a:prstClr val="black"/>
                </a:solidFill>
              </a:rPr>
              <a:t>.</a:t>
            </a:r>
          </a:p>
          <a:p>
            <a:pPr algn="just"/>
            <a:endParaRPr lang="it-IT" i="1" dirty="0" smtClean="0">
              <a:solidFill>
                <a:prstClr val="black"/>
              </a:solidFill>
            </a:endParaRPr>
          </a:p>
          <a:p>
            <a:pPr algn="just"/>
            <a:r>
              <a:rPr lang="it-IT" i="1" dirty="0" smtClean="0">
                <a:solidFill>
                  <a:prstClr val="black"/>
                </a:solidFill>
              </a:rPr>
              <a:t>f.   </a:t>
            </a:r>
            <a:r>
              <a:rPr lang="it-IT" i="1" dirty="0">
                <a:solidFill>
                  <a:prstClr val="black"/>
                </a:solidFill>
              </a:rPr>
              <a:t>Il valore orario minimo della prestazione (1 voucher = 1 h. di lavoro) non vale per </a:t>
            </a:r>
            <a:r>
              <a:rPr lang="it-IT" i="1" dirty="0" smtClean="0">
                <a:solidFill>
                  <a:prstClr val="black"/>
                </a:solidFill>
              </a:rPr>
              <a:t>studenti, </a:t>
            </a:r>
            <a:r>
              <a:rPr lang="it-IT" i="1" dirty="0">
                <a:solidFill>
                  <a:prstClr val="black"/>
                </a:solidFill>
              </a:rPr>
              <a:t>pensionati, collaboratori familiari occasionali, volontari, sportivi dilettanti, ovvero per prestazione con retribuzione complessivamente concordata “a corpo”. </a:t>
            </a:r>
            <a:endParaRPr lang="it-IT" dirty="0">
              <a:solidFill>
                <a:prstClr val="black"/>
              </a:solidFill>
            </a:endParaRPr>
          </a:p>
          <a:p>
            <a:endParaRPr lang="it-IT" dirty="0">
              <a:solidFill>
                <a:prstClr val="black"/>
              </a:solidFill>
            </a:endParaRPr>
          </a:p>
          <a:p>
            <a:endParaRPr lang="it-IT" dirty="0">
              <a:solidFill>
                <a:prstClr val="black"/>
              </a:solidFill>
            </a:endParaRPr>
          </a:p>
        </p:txBody>
      </p:sp>
      <p:sp>
        <p:nvSpPr>
          <p:cNvPr id="5" name="Rettangolo 4"/>
          <p:cNvSpPr/>
          <p:nvPr/>
        </p:nvSpPr>
        <p:spPr>
          <a:xfrm>
            <a:off x="285720" y="714356"/>
            <a:ext cx="8572560" cy="57150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prstClr val="black"/>
                </a:solidFill>
              </a:rPr>
              <a:t>Lavoro Occasionale per mezzo di Buoni lavoro/Voucher</a:t>
            </a:r>
            <a:endParaRPr lang="it-IT" b="1" dirty="0">
              <a:solidFill>
                <a:prstClr val="black"/>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85720" y="714356"/>
            <a:ext cx="8572560" cy="57150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prstClr val="black"/>
                </a:solidFill>
              </a:rPr>
              <a:t>Lavoro Occasionale per mezzo di Buoni lavoro/Voucher</a:t>
            </a:r>
            <a:endParaRPr lang="it-IT" b="1" dirty="0">
              <a:solidFill>
                <a:prstClr val="black"/>
              </a:solidFill>
            </a:endParaRPr>
          </a:p>
        </p:txBody>
      </p:sp>
      <p:sp>
        <p:nvSpPr>
          <p:cNvPr id="7" name="CasellaDiTesto 6"/>
          <p:cNvSpPr txBox="1"/>
          <p:nvPr/>
        </p:nvSpPr>
        <p:spPr>
          <a:xfrm>
            <a:off x="857224" y="1785926"/>
            <a:ext cx="7429552" cy="4801314"/>
          </a:xfrm>
          <a:prstGeom prst="rect">
            <a:avLst/>
          </a:prstGeom>
          <a:noFill/>
        </p:spPr>
        <p:txBody>
          <a:bodyPr wrap="square" rtlCol="0">
            <a:spAutoFit/>
          </a:bodyPr>
          <a:lstStyle/>
          <a:p>
            <a:pPr marL="400050" indent="-400050" algn="just"/>
            <a:r>
              <a:rPr lang="it-IT" i="1" dirty="0" smtClean="0">
                <a:solidFill>
                  <a:prstClr val="black"/>
                </a:solidFill>
              </a:rPr>
              <a:t>g.   Il </a:t>
            </a:r>
            <a:r>
              <a:rPr lang="it-IT" i="1" dirty="0">
                <a:solidFill>
                  <a:prstClr val="black"/>
                </a:solidFill>
              </a:rPr>
              <a:t>lavoro occasionale può essere esercitato anche per lavori in appalto (ma non in casi di  somministrazione o distacco</a:t>
            </a:r>
            <a:r>
              <a:rPr lang="it-IT" i="1" dirty="0" smtClean="0">
                <a:solidFill>
                  <a:prstClr val="black"/>
                </a:solidFill>
              </a:rPr>
              <a:t>).</a:t>
            </a:r>
          </a:p>
          <a:p>
            <a:pPr marL="400050" indent="-400050" algn="just">
              <a:buFontTx/>
              <a:buAutoNum type="romanLcPeriod"/>
            </a:pPr>
            <a:endParaRPr lang="it-IT" dirty="0">
              <a:solidFill>
                <a:prstClr val="black"/>
              </a:solidFill>
            </a:endParaRPr>
          </a:p>
          <a:p>
            <a:pPr algn="just"/>
            <a:r>
              <a:rPr lang="it-IT" i="1" dirty="0" smtClean="0">
                <a:solidFill>
                  <a:prstClr val="black"/>
                </a:solidFill>
              </a:rPr>
              <a:t>h.  Possono </a:t>
            </a:r>
            <a:r>
              <a:rPr lang="it-IT" i="1" dirty="0">
                <a:solidFill>
                  <a:prstClr val="black"/>
                </a:solidFill>
              </a:rPr>
              <a:t>essere stabiliti per legge limiti percentuali per l’utilizzo di prestatori a mezzo di voucher: si suppone l’utilizzo non superiore al </a:t>
            </a:r>
            <a:r>
              <a:rPr lang="it-IT" b="1" i="1" dirty="0">
                <a:solidFill>
                  <a:prstClr val="black"/>
                </a:solidFill>
              </a:rPr>
              <a:t>30 %</a:t>
            </a:r>
            <a:r>
              <a:rPr lang="it-IT" i="1" dirty="0">
                <a:solidFill>
                  <a:prstClr val="black"/>
                </a:solidFill>
              </a:rPr>
              <a:t> della forza lavoro del committente, con un limite minimo fino a </a:t>
            </a:r>
            <a:r>
              <a:rPr lang="it-IT" b="1" i="1" dirty="0">
                <a:solidFill>
                  <a:prstClr val="black"/>
                </a:solidFill>
              </a:rPr>
              <a:t>3</a:t>
            </a:r>
            <a:r>
              <a:rPr lang="it-IT" i="1" dirty="0">
                <a:solidFill>
                  <a:prstClr val="black"/>
                </a:solidFill>
              </a:rPr>
              <a:t> prestatori (salvo volontari o sportivi dilettantistici</a:t>
            </a:r>
            <a:r>
              <a:rPr lang="it-IT" i="1" dirty="0" smtClean="0">
                <a:solidFill>
                  <a:prstClr val="black"/>
                </a:solidFill>
              </a:rPr>
              <a:t>).</a:t>
            </a:r>
          </a:p>
          <a:p>
            <a:pPr algn="just"/>
            <a:endParaRPr lang="it-IT" dirty="0">
              <a:solidFill>
                <a:prstClr val="black"/>
              </a:solidFill>
            </a:endParaRPr>
          </a:p>
          <a:p>
            <a:pPr algn="just"/>
            <a:r>
              <a:rPr lang="it-IT" i="1" dirty="0" smtClean="0">
                <a:solidFill>
                  <a:prstClr val="black"/>
                </a:solidFill>
              </a:rPr>
              <a:t>i.   Il </a:t>
            </a:r>
            <a:r>
              <a:rPr lang="it-IT" i="1" dirty="0">
                <a:solidFill>
                  <a:prstClr val="black"/>
                </a:solidFill>
              </a:rPr>
              <a:t>lavoro occasionale prestato fuori dai limiti o dalle condizioni qui previste è considerato lavoro subordinato a tempo pieno ed indeterminato e, in caso di rilevamento di prestazione senza  comunicazione preventiva, è applicabile la maxi-sanzione per lavoro nero.</a:t>
            </a:r>
            <a:endParaRPr lang="it-IT" dirty="0">
              <a:solidFill>
                <a:prstClr val="black"/>
              </a:solidFill>
            </a:endParaRPr>
          </a:p>
          <a:p>
            <a:endParaRPr lang="it-IT" dirty="0">
              <a:solidFill>
                <a:prstClr val="black"/>
              </a:solidFill>
            </a:endParaRPr>
          </a:p>
          <a:p>
            <a:endParaRPr lang="it-IT" dirty="0">
              <a:solidFill>
                <a:prstClr val="black"/>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5" name="CasellaDiTesto 4"/>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
        <p:nvSpPr>
          <p:cNvPr id="4" name="CasellaDiTesto 3"/>
          <p:cNvSpPr txBox="1"/>
          <p:nvPr/>
        </p:nvSpPr>
        <p:spPr>
          <a:xfrm>
            <a:off x="642910" y="1928802"/>
            <a:ext cx="7858180" cy="3785652"/>
          </a:xfrm>
          <a:prstGeom prst="rect">
            <a:avLst/>
          </a:prstGeom>
          <a:noFill/>
          <a:ln>
            <a:solidFill>
              <a:srgbClr val="F4A10C"/>
            </a:solidFill>
          </a:ln>
          <a:effectLst>
            <a:glow rad="101600">
              <a:srgbClr val="FF8C19">
                <a:alpha val="60000"/>
              </a:srgbClr>
            </a:glow>
          </a:effectLst>
        </p:spPr>
        <p:txBody>
          <a:bodyPr wrap="square" rtlCol="0">
            <a:spAutoFit/>
          </a:bodyPr>
          <a:lstStyle/>
          <a:p>
            <a:pPr algn="just" defTabSz="914400"/>
            <a:r>
              <a:rPr lang="it-IT" sz="2400" dirty="0" smtClean="0">
                <a:solidFill>
                  <a:prstClr val="black"/>
                </a:solidFill>
              </a:rPr>
              <a:t>Nell'esercizio di tale delega si prevede che siano individuati meccanismi volti ad assicurare il coinvolgimento attivo del soggetto beneficiario di prestazioni di integrazione salariale ovvero di misure di sostegno in caso di disoccupazione, al fine di incentivare la ricerca attiva di nuova occupazione.</a:t>
            </a:r>
          </a:p>
          <a:p>
            <a:pPr algn="just" defTabSz="914400"/>
            <a:endParaRPr lang="it-IT" sz="2400" dirty="0" smtClean="0">
              <a:solidFill>
                <a:prstClr val="black"/>
              </a:solidFill>
            </a:endParaRPr>
          </a:p>
          <a:p>
            <a:pPr algn="just" defTabSz="914400"/>
            <a:r>
              <a:rPr lang="it-IT" sz="2400" dirty="0" smtClean="0">
                <a:solidFill>
                  <a:prstClr val="black"/>
                </a:solidFill>
              </a:rPr>
              <a:t>(Contratto di ricollocamento ??)</a:t>
            </a:r>
          </a:p>
          <a:p>
            <a:pPr algn="just" defTabSz="914400"/>
            <a:r>
              <a:rPr lang="it-IT" sz="2400" dirty="0" smtClean="0">
                <a:solidFill>
                  <a:prstClr val="black"/>
                </a:solidFill>
              </a:rPr>
              <a:t>(Nuova versione dei lavori socialmente utili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85720" y="714356"/>
            <a:ext cx="8572560" cy="57150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prstClr val="black"/>
                </a:solidFill>
              </a:rPr>
              <a:t>Lavoro Occasionale per mezzo di Buoni lavoro/Voucher</a:t>
            </a:r>
            <a:endParaRPr lang="it-IT" b="1" dirty="0">
              <a:solidFill>
                <a:prstClr val="black"/>
              </a:solidFill>
            </a:endParaRPr>
          </a:p>
        </p:txBody>
      </p:sp>
      <p:sp>
        <p:nvSpPr>
          <p:cNvPr id="3" name="Rettangolo 2"/>
          <p:cNvSpPr/>
          <p:nvPr/>
        </p:nvSpPr>
        <p:spPr>
          <a:xfrm>
            <a:off x="1357290" y="2214554"/>
            <a:ext cx="6429420" cy="2571768"/>
          </a:xfrm>
          <a:prstGeom prst="rect">
            <a:avLst/>
          </a:prstGeom>
          <a:noFill/>
          <a:ln>
            <a:solidFill>
              <a:srgbClr val="F4A10C"/>
            </a:solidFill>
          </a:ln>
          <a:effectLst>
            <a:glow rad="101600">
              <a:srgbClr val="F4A10C">
                <a:alpha val="60000"/>
              </a:srgbClr>
            </a:glow>
          </a:effectLst>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just"/>
            <a:r>
              <a:rPr lang="it-IT" sz="2000" dirty="0">
                <a:solidFill>
                  <a:prstClr val="black"/>
                </a:solidFill>
              </a:rPr>
              <a:t>Viene in tal modo fatto confluire nel voucher qualsiasi altro riferimento a lavoro  occasionale (“mini </a:t>
            </a:r>
            <a:r>
              <a:rPr lang="it-IT" sz="2000" dirty="0" err="1">
                <a:solidFill>
                  <a:prstClr val="black"/>
                </a:solidFill>
              </a:rPr>
              <a:t>cococo</a:t>
            </a:r>
            <a:r>
              <a:rPr lang="it-IT" sz="2000" dirty="0">
                <a:solidFill>
                  <a:prstClr val="black"/>
                </a:solidFill>
              </a:rPr>
              <a:t>”, rit. acconto, etc.) ed anche piccoli lavori “</a:t>
            </a:r>
            <a:r>
              <a:rPr lang="it-IT" sz="2000" i="1" dirty="0">
                <a:solidFill>
                  <a:prstClr val="black"/>
                </a:solidFill>
              </a:rPr>
              <a:t>free-lance</a:t>
            </a:r>
            <a:r>
              <a:rPr lang="it-IT" sz="2000" dirty="0" smtClean="0">
                <a:solidFill>
                  <a:prstClr val="black"/>
                </a:solidFill>
              </a:rPr>
              <a:t>”.</a:t>
            </a:r>
          </a:p>
          <a:p>
            <a:pPr algn="just"/>
            <a:endParaRPr lang="it-IT" sz="2000" dirty="0">
              <a:solidFill>
                <a:prstClr val="black"/>
              </a:solidFill>
            </a:endParaRPr>
          </a:p>
          <a:p>
            <a:pPr algn="just"/>
            <a:r>
              <a:rPr lang="it-IT" sz="2000" dirty="0">
                <a:solidFill>
                  <a:prstClr val="black"/>
                </a:solidFill>
              </a:rPr>
              <a:t>Il lavoro a chiamata non viene assorbito dalla presente </a:t>
            </a:r>
            <a:r>
              <a:rPr lang="it-IT" sz="2000" dirty="0" smtClean="0">
                <a:solidFill>
                  <a:prstClr val="black"/>
                </a:solidFill>
              </a:rPr>
              <a:t>fattispecie.</a:t>
            </a:r>
            <a:endParaRPr lang="it-IT" dirty="0">
              <a:solidFill>
                <a:prstClr val="white"/>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285852" y="1285860"/>
            <a:ext cx="6572296" cy="428628"/>
          </a:xfrm>
          <a:prstGeom prst="rect">
            <a:avLst/>
          </a:prstGeom>
          <a:solidFill>
            <a:srgbClr val="FF8C19"/>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it-IT" sz="2400" b="1" dirty="0" smtClean="0">
                <a:solidFill>
                  <a:prstClr val="white"/>
                </a:solidFill>
              </a:rPr>
              <a:t>LICENZIAMENTI E DIMISSIONI</a:t>
            </a:r>
            <a:endParaRPr lang="it-IT" sz="2400" b="1" dirty="0">
              <a:solidFill>
                <a:prstClr val="white"/>
              </a:solidFill>
            </a:endParaRPr>
          </a:p>
        </p:txBody>
      </p:sp>
      <p:sp>
        <p:nvSpPr>
          <p:cNvPr id="4" name="CasellaDiTesto 3"/>
          <p:cNvSpPr txBox="1"/>
          <p:nvPr/>
        </p:nvSpPr>
        <p:spPr>
          <a:xfrm>
            <a:off x="857224" y="2643182"/>
            <a:ext cx="7429552" cy="2862322"/>
          </a:xfrm>
          <a:prstGeom prst="rect">
            <a:avLst/>
          </a:prstGeom>
          <a:noFill/>
        </p:spPr>
        <p:txBody>
          <a:bodyPr wrap="square" rtlCol="0">
            <a:spAutoFit/>
          </a:bodyPr>
          <a:lstStyle/>
          <a:p>
            <a:pPr algn="just"/>
            <a:r>
              <a:rPr lang="it-IT" sz="2000" dirty="0">
                <a:solidFill>
                  <a:prstClr val="black"/>
                </a:solidFill>
              </a:rPr>
              <a:t>In generale, riteniamo che il licenziamento debba essere percepito come un “fatto possibile” (per quanto con effetti  gravi) nell’ambito di un rapporto di lavoro, e che la reintegrazione sia un rimedio solo eccezionalmente esperibile</a:t>
            </a:r>
            <a:r>
              <a:rPr lang="it-IT" sz="2000" dirty="0" smtClean="0">
                <a:solidFill>
                  <a:prstClr val="black"/>
                </a:solidFill>
              </a:rPr>
              <a:t>.</a:t>
            </a:r>
          </a:p>
          <a:p>
            <a:pPr algn="just"/>
            <a:endParaRPr lang="it-IT" sz="2000" dirty="0">
              <a:solidFill>
                <a:prstClr val="black"/>
              </a:solidFill>
            </a:endParaRPr>
          </a:p>
          <a:p>
            <a:pPr algn="just"/>
            <a:r>
              <a:rPr lang="it-IT" sz="2000" dirty="0">
                <a:solidFill>
                  <a:prstClr val="black"/>
                </a:solidFill>
              </a:rPr>
              <a:t>Riteniamo altresì che la forma risarcitoria debba essere graduata in funzione della dimensione aziendale</a:t>
            </a:r>
            <a:r>
              <a:rPr lang="it-IT" sz="2000" dirty="0" smtClean="0">
                <a:solidFill>
                  <a:prstClr val="black"/>
                </a:solidFill>
              </a:rPr>
              <a:t>.</a:t>
            </a:r>
          </a:p>
          <a:p>
            <a:pPr algn="just"/>
            <a:endParaRPr lang="it-IT" sz="2000" dirty="0">
              <a:solidFill>
                <a:prstClr val="white"/>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928670"/>
            <a:ext cx="6572296" cy="428628"/>
          </a:xfrm>
          <a:prstGeom prst="rect">
            <a:avLst/>
          </a:prstGeom>
          <a:solidFill>
            <a:srgbClr val="FF8C19"/>
          </a:solidFill>
          <a:ln>
            <a:solidFill>
              <a:srgbClr val="F4A10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prstClr val="white"/>
                </a:solidFill>
              </a:rPr>
              <a:t>LICENZIAMENTO</a:t>
            </a:r>
            <a:endParaRPr lang="it-IT" b="1" dirty="0">
              <a:solidFill>
                <a:prstClr val="white"/>
              </a:solidFill>
            </a:endParaRPr>
          </a:p>
        </p:txBody>
      </p:sp>
      <p:sp>
        <p:nvSpPr>
          <p:cNvPr id="3" name="Rettangolo 2"/>
          <p:cNvSpPr/>
          <p:nvPr/>
        </p:nvSpPr>
        <p:spPr>
          <a:xfrm>
            <a:off x="1285852" y="4867274"/>
            <a:ext cx="6643734" cy="1133493"/>
          </a:xfrm>
          <a:prstGeom prst="rect">
            <a:avLst/>
          </a:prstGeom>
          <a:noFill/>
          <a:ln>
            <a:solidFill>
              <a:srgbClr val="F4A10C"/>
            </a:solidFill>
          </a:ln>
          <a:effectLst>
            <a:glow rad="101600">
              <a:srgbClr val="FF8C19">
                <a:alpha val="40000"/>
              </a:srgb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400" dirty="0">
                <a:solidFill>
                  <a:prstClr val="black"/>
                </a:solidFill>
              </a:rPr>
              <a:t>Il  licenziamento deve essere soggetto all’obbligo di comunicazione scritta (pena nullità), comprensiva della motivazione concreta del licenziamento (pena illegittimità dello stesso, salvo la prova dell’ intento discriminatorio).</a:t>
            </a:r>
          </a:p>
          <a:p>
            <a:r>
              <a:rPr lang="it-IT" sz="1400" dirty="0">
                <a:solidFill>
                  <a:prstClr val="black"/>
                </a:solidFill>
              </a:rPr>
              <a:t>Il licenziamento del lavoratore domestico può avvenire </a:t>
            </a:r>
            <a:r>
              <a:rPr lang="it-IT" sz="1400" i="1" dirty="0">
                <a:solidFill>
                  <a:prstClr val="black"/>
                </a:solidFill>
              </a:rPr>
              <a:t>ad </a:t>
            </a:r>
            <a:r>
              <a:rPr lang="it-IT" sz="1400" i="1" dirty="0" err="1">
                <a:solidFill>
                  <a:prstClr val="black"/>
                </a:solidFill>
              </a:rPr>
              <a:t>nutum</a:t>
            </a:r>
            <a:r>
              <a:rPr lang="it-IT" sz="1400" i="1" dirty="0" smtClean="0">
                <a:solidFill>
                  <a:prstClr val="black"/>
                </a:solidFill>
              </a:rPr>
              <a:t>.</a:t>
            </a:r>
            <a:endParaRPr lang="it-IT" sz="1400" dirty="0">
              <a:solidFill>
                <a:prstClr val="black"/>
              </a:solidFill>
            </a:endParaRPr>
          </a:p>
        </p:txBody>
      </p:sp>
      <p:sp>
        <p:nvSpPr>
          <p:cNvPr id="4" name="CasellaDiTesto 3"/>
          <p:cNvSpPr txBox="1"/>
          <p:nvPr/>
        </p:nvSpPr>
        <p:spPr>
          <a:xfrm>
            <a:off x="714348" y="1804928"/>
            <a:ext cx="7715304" cy="2862322"/>
          </a:xfrm>
          <a:prstGeom prst="rect">
            <a:avLst/>
          </a:prstGeom>
          <a:noFill/>
        </p:spPr>
        <p:txBody>
          <a:bodyPr wrap="square" rtlCol="0">
            <a:spAutoFit/>
          </a:bodyPr>
          <a:lstStyle/>
          <a:p>
            <a:pPr algn="just"/>
            <a:r>
              <a:rPr lang="it-IT" dirty="0">
                <a:solidFill>
                  <a:prstClr val="black"/>
                </a:solidFill>
              </a:rPr>
              <a:t>Ci sembra utile mantenere l’attuale normativa sul </a:t>
            </a:r>
            <a:r>
              <a:rPr lang="it-IT" b="1" dirty="0">
                <a:solidFill>
                  <a:prstClr val="black"/>
                </a:solidFill>
              </a:rPr>
              <a:t>reintegro </a:t>
            </a:r>
            <a:r>
              <a:rPr lang="it-IT" dirty="0">
                <a:solidFill>
                  <a:prstClr val="black"/>
                </a:solidFill>
              </a:rPr>
              <a:t>relativamente al licenziamento discriminatorio, ritorsivo ovvero nullo </a:t>
            </a:r>
            <a:r>
              <a:rPr lang="it-IT" i="1" dirty="0">
                <a:solidFill>
                  <a:prstClr val="black"/>
                </a:solidFill>
              </a:rPr>
              <a:t>ex </a:t>
            </a:r>
            <a:r>
              <a:rPr lang="it-IT" i="1" dirty="0" err="1">
                <a:solidFill>
                  <a:prstClr val="black"/>
                </a:solidFill>
              </a:rPr>
              <a:t>lege</a:t>
            </a:r>
            <a:r>
              <a:rPr lang="it-IT" dirty="0">
                <a:solidFill>
                  <a:prstClr val="black"/>
                </a:solidFill>
              </a:rPr>
              <a:t>, per qualsiasi datore di lavoro . </a:t>
            </a:r>
          </a:p>
          <a:p>
            <a:pPr algn="just"/>
            <a:r>
              <a:rPr lang="it-IT" dirty="0">
                <a:solidFill>
                  <a:prstClr val="black"/>
                </a:solidFill>
              </a:rPr>
              <a:t>Proponiamo di integrare l’attuale norma con la seguente previsione, relativa alla quantificazione della indennità spettante al lavoratore che opta per la non ripresa del lavoro post-reintegro:</a:t>
            </a:r>
          </a:p>
          <a:p>
            <a:pPr algn="just"/>
            <a:r>
              <a:rPr lang="it-IT" dirty="0">
                <a:solidFill>
                  <a:prstClr val="black"/>
                </a:solidFill>
              </a:rPr>
              <a:t>- 6 mesi in via generale;</a:t>
            </a:r>
          </a:p>
          <a:p>
            <a:pPr algn="just"/>
            <a:r>
              <a:rPr lang="it-IT" dirty="0">
                <a:solidFill>
                  <a:prstClr val="black"/>
                </a:solidFill>
              </a:rPr>
              <a:t>- 15 mesi se licenziamento discriminatorio;</a:t>
            </a:r>
          </a:p>
          <a:p>
            <a:pPr algn="just"/>
            <a:r>
              <a:rPr lang="it-IT" dirty="0">
                <a:solidFill>
                  <a:prstClr val="black"/>
                </a:solidFill>
              </a:rPr>
              <a:t>- 4 mesi (fissi) per lavoratori domestici.</a:t>
            </a:r>
          </a:p>
          <a:p>
            <a:endParaRPr lang="it-IT" dirty="0">
              <a:solidFill>
                <a:prstClr val="black"/>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714356"/>
            <a:ext cx="6643734" cy="428628"/>
          </a:xfrm>
          <a:prstGeom prst="rect">
            <a:avLst/>
          </a:prstGeom>
          <a:solidFill>
            <a:srgbClr val="FF8C19"/>
          </a:solidFill>
          <a:ln>
            <a:solidFill>
              <a:srgbClr val="F4A10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prstClr val="white"/>
                </a:solidFill>
              </a:rPr>
              <a:t>LICENZIAMENTO</a:t>
            </a:r>
            <a:endParaRPr lang="it-IT" b="1" dirty="0">
              <a:solidFill>
                <a:prstClr val="white"/>
              </a:solidFill>
            </a:endParaRPr>
          </a:p>
        </p:txBody>
      </p:sp>
      <p:sp>
        <p:nvSpPr>
          <p:cNvPr id="3" name="CasellaDiTesto 2"/>
          <p:cNvSpPr txBox="1"/>
          <p:nvPr/>
        </p:nvSpPr>
        <p:spPr>
          <a:xfrm>
            <a:off x="714348" y="1642765"/>
            <a:ext cx="7715304" cy="4985980"/>
          </a:xfrm>
          <a:prstGeom prst="rect">
            <a:avLst/>
          </a:prstGeom>
          <a:noFill/>
        </p:spPr>
        <p:txBody>
          <a:bodyPr wrap="square" rtlCol="0">
            <a:spAutoFit/>
          </a:bodyPr>
          <a:lstStyle/>
          <a:p>
            <a:pPr algn="just"/>
            <a:r>
              <a:rPr lang="it-IT" dirty="0">
                <a:solidFill>
                  <a:prstClr val="black"/>
                </a:solidFill>
              </a:rPr>
              <a:t>Il licenziamento illegittimo è soggetto ad una  tutela </a:t>
            </a:r>
            <a:r>
              <a:rPr lang="it-IT" u="sng" dirty="0">
                <a:solidFill>
                  <a:prstClr val="black"/>
                </a:solidFill>
              </a:rPr>
              <a:t>unicamente</a:t>
            </a:r>
            <a:r>
              <a:rPr lang="it-IT" dirty="0">
                <a:solidFill>
                  <a:prstClr val="black"/>
                </a:solidFill>
              </a:rPr>
              <a:t> obbligatoria, consistente nel pagamento di una indennità risarcitoria pari ad </a:t>
            </a:r>
            <a:r>
              <a:rPr lang="it-IT" b="1" dirty="0">
                <a:solidFill>
                  <a:prstClr val="black"/>
                </a:solidFill>
              </a:rPr>
              <a:t>una mensilità (retribuzione di fatto) </a:t>
            </a:r>
            <a:r>
              <a:rPr lang="it-IT" dirty="0">
                <a:solidFill>
                  <a:prstClr val="black"/>
                </a:solidFill>
              </a:rPr>
              <a:t> </a:t>
            </a:r>
            <a:r>
              <a:rPr lang="it-IT" b="1" dirty="0">
                <a:solidFill>
                  <a:prstClr val="black"/>
                </a:solidFill>
              </a:rPr>
              <a:t>per ogni anno o frazione di anno lavorato</a:t>
            </a:r>
            <a:r>
              <a:rPr lang="it-IT" dirty="0">
                <a:solidFill>
                  <a:prstClr val="black"/>
                </a:solidFill>
              </a:rPr>
              <a:t>, con i seguenti correttivi</a:t>
            </a:r>
            <a:r>
              <a:rPr lang="it-IT" dirty="0" smtClean="0">
                <a:solidFill>
                  <a:prstClr val="black"/>
                </a:solidFill>
              </a:rPr>
              <a:t>:</a:t>
            </a:r>
          </a:p>
          <a:p>
            <a:pPr algn="just"/>
            <a:endParaRPr lang="it-IT" dirty="0">
              <a:solidFill>
                <a:prstClr val="black"/>
              </a:solidFill>
            </a:endParaRPr>
          </a:p>
          <a:p>
            <a:pPr algn="just"/>
            <a:r>
              <a:rPr lang="it-IT" sz="1600" dirty="0">
                <a:solidFill>
                  <a:prstClr val="black"/>
                </a:solidFill>
              </a:rPr>
              <a:t>- minimo 3 mensilità per tutti, applicabili anche se il licenziamento presenta un mero vizio di forma  procedurale (diverso dall’obbligo di comunicazione e motivazione);</a:t>
            </a:r>
          </a:p>
          <a:p>
            <a:pPr algn="just"/>
            <a:r>
              <a:rPr lang="it-IT" sz="1600" dirty="0">
                <a:solidFill>
                  <a:prstClr val="black"/>
                </a:solidFill>
              </a:rPr>
              <a:t>- micro-imprenditore: </a:t>
            </a:r>
            <a:r>
              <a:rPr lang="it-IT" sz="1600" dirty="0" err="1">
                <a:solidFill>
                  <a:prstClr val="black"/>
                </a:solidFill>
              </a:rPr>
              <a:t>max</a:t>
            </a:r>
            <a:r>
              <a:rPr lang="it-IT" sz="1600" dirty="0">
                <a:solidFill>
                  <a:prstClr val="black"/>
                </a:solidFill>
              </a:rPr>
              <a:t> fino a 6 mensilità, portabili a 9 se il lavoratore licenziato ha  più di  15 anni di  anzianità aziendale;</a:t>
            </a:r>
          </a:p>
          <a:p>
            <a:pPr algn="just"/>
            <a:r>
              <a:rPr lang="it-IT" sz="1600" dirty="0">
                <a:solidFill>
                  <a:prstClr val="black"/>
                </a:solidFill>
              </a:rPr>
              <a:t>- piccolo imprenditore: minimo 6 mensilità e </a:t>
            </a:r>
            <a:r>
              <a:rPr lang="it-IT" sz="1600" dirty="0" err="1">
                <a:solidFill>
                  <a:prstClr val="black"/>
                </a:solidFill>
              </a:rPr>
              <a:t>max</a:t>
            </a:r>
            <a:r>
              <a:rPr lang="it-IT" sz="1600" dirty="0">
                <a:solidFill>
                  <a:prstClr val="black"/>
                </a:solidFill>
              </a:rPr>
              <a:t> 15 mensilità (portabili a </a:t>
            </a:r>
            <a:r>
              <a:rPr lang="it-IT" sz="1600" u="sng" dirty="0">
                <a:solidFill>
                  <a:prstClr val="black"/>
                </a:solidFill>
              </a:rPr>
              <a:t>20</a:t>
            </a:r>
            <a:r>
              <a:rPr lang="it-IT" sz="1600" dirty="0">
                <a:solidFill>
                  <a:prstClr val="black"/>
                </a:solidFill>
              </a:rPr>
              <a:t> se lavoratore </a:t>
            </a:r>
            <a:r>
              <a:rPr lang="it-IT" sz="1600" dirty="0" err="1">
                <a:solidFill>
                  <a:prstClr val="black"/>
                </a:solidFill>
              </a:rPr>
              <a:t>over</a:t>
            </a:r>
            <a:r>
              <a:rPr lang="it-IT" sz="1600" dirty="0">
                <a:solidFill>
                  <a:prstClr val="black"/>
                </a:solidFill>
              </a:rPr>
              <a:t> 15 anni anzianità aziendale);</a:t>
            </a:r>
          </a:p>
          <a:p>
            <a:pPr algn="just"/>
            <a:r>
              <a:rPr lang="it-IT" sz="1600" dirty="0">
                <a:solidFill>
                  <a:prstClr val="black"/>
                </a:solidFill>
              </a:rPr>
              <a:t>- aziende </a:t>
            </a:r>
            <a:r>
              <a:rPr lang="it-IT" sz="1600" dirty="0" err="1">
                <a:solidFill>
                  <a:prstClr val="black"/>
                </a:solidFill>
              </a:rPr>
              <a:t>over</a:t>
            </a:r>
            <a:r>
              <a:rPr lang="it-IT" sz="1600" dirty="0">
                <a:solidFill>
                  <a:prstClr val="black"/>
                </a:solidFill>
              </a:rPr>
              <a:t> 50 dipendenti: minimo 12  mensilità  (portabili a </a:t>
            </a:r>
            <a:r>
              <a:rPr lang="it-IT" sz="1600" u="sng" dirty="0">
                <a:solidFill>
                  <a:prstClr val="black"/>
                </a:solidFill>
              </a:rPr>
              <a:t>18</a:t>
            </a:r>
            <a:r>
              <a:rPr lang="it-IT" sz="1600" dirty="0">
                <a:solidFill>
                  <a:prstClr val="black"/>
                </a:solidFill>
              </a:rPr>
              <a:t> se lavoratore </a:t>
            </a:r>
            <a:r>
              <a:rPr lang="it-IT" sz="1600" dirty="0" err="1">
                <a:solidFill>
                  <a:prstClr val="black"/>
                </a:solidFill>
              </a:rPr>
              <a:t>over</a:t>
            </a:r>
            <a:r>
              <a:rPr lang="it-IT" sz="1600" dirty="0">
                <a:solidFill>
                  <a:prstClr val="black"/>
                </a:solidFill>
              </a:rPr>
              <a:t> 15 anni anzianità aziendale);</a:t>
            </a:r>
          </a:p>
          <a:p>
            <a:pPr algn="just"/>
            <a:r>
              <a:rPr lang="it-IT" sz="1600" dirty="0">
                <a:solidFill>
                  <a:prstClr val="black"/>
                </a:solidFill>
              </a:rPr>
              <a:t>- aziende </a:t>
            </a:r>
            <a:r>
              <a:rPr lang="it-IT" sz="1600" dirty="0" err="1">
                <a:solidFill>
                  <a:prstClr val="black"/>
                </a:solidFill>
              </a:rPr>
              <a:t>over</a:t>
            </a:r>
            <a:r>
              <a:rPr lang="it-IT" sz="1600" dirty="0">
                <a:solidFill>
                  <a:prstClr val="black"/>
                </a:solidFill>
              </a:rPr>
              <a:t> 200 dipendenti: minimo 18  mensilità  (portabili a </a:t>
            </a:r>
            <a:r>
              <a:rPr lang="it-IT" sz="1600" u="sng" dirty="0">
                <a:solidFill>
                  <a:prstClr val="black"/>
                </a:solidFill>
              </a:rPr>
              <a:t>24</a:t>
            </a:r>
            <a:r>
              <a:rPr lang="it-IT" sz="1600" dirty="0">
                <a:solidFill>
                  <a:prstClr val="black"/>
                </a:solidFill>
              </a:rPr>
              <a:t> se lavoratore </a:t>
            </a:r>
            <a:r>
              <a:rPr lang="it-IT" sz="1600" dirty="0" err="1">
                <a:solidFill>
                  <a:prstClr val="black"/>
                </a:solidFill>
              </a:rPr>
              <a:t>over</a:t>
            </a:r>
            <a:r>
              <a:rPr lang="it-IT" sz="1600" dirty="0">
                <a:solidFill>
                  <a:prstClr val="black"/>
                </a:solidFill>
              </a:rPr>
              <a:t> 15 anni anzianità aziendale);</a:t>
            </a:r>
          </a:p>
          <a:p>
            <a:pPr algn="just"/>
            <a:r>
              <a:rPr lang="it-IT" sz="1600" dirty="0">
                <a:solidFill>
                  <a:prstClr val="black"/>
                </a:solidFill>
              </a:rPr>
              <a:t>- aggiunta + 3 mesi se lavoratore ultra 55enne.</a:t>
            </a:r>
          </a:p>
          <a:p>
            <a:endParaRPr lang="it-IT" dirty="0">
              <a:solidFill>
                <a:prstClr val="white"/>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928669"/>
            <a:ext cx="6572296" cy="460935"/>
          </a:xfrm>
          <a:prstGeom prst="rect">
            <a:avLst/>
          </a:prstGeom>
          <a:solidFill>
            <a:srgbClr val="FF8C19"/>
          </a:solidFill>
          <a:ln>
            <a:solidFill>
              <a:srgbClr val="F4A10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prstClr val="white"/>
                </a:solidFill>
              </a:rPr>
              <a:t>LICENZIAMENTO</a:t>
            </a:r>
            <a:endParaRPr lang="it-IT" b="1" dirty="0">
              <a:solidFill>
                <a:prstClr val="white"/>
              </a:solidFill>
            </a:endParaRPr>
          </a:p>
        </p:txBody>
      </p:sp>
      <p:sp>
        <p:nvSpPr>
          <p:cNvPr id="3" name="Rettangolo 2"/>
          <p:cNvSpPr/>
          <p:nvPr/>
        </p:nvSpPr>
        <p:spPr>
          <a:xfrm>
            <a:off x="1285852" y="1728773"/>
            <a:ext cx="6572296" cy="2271731"/>
          </a:xfrm>
          <a:prstGeom prst="rect">
            <a:avLst/>
          </a:prstGeom>
          <a:noFill/>
          <a:ln>
            <a:solidFill>
              <a:srgbClr val="F4A10C"/>
            </a:solidFill>
          </a:ln>
          <a:effectLst>
            <a:glow rad="101600">
              <a:srgbClr val="FF8C19">
                <a:alpha val="40000"/>
              </a:srgb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it-IT" sz="1600" b="1" dirty="0">
                <a:solidFill>
                  <a:prstClr val="black"/>
                </a:solidFill>
              </a:rPr>
              <a:t>Aspi </a:t>
            </a:r>
            <a:endParaRPr lang="it-IT" sz="1600" dirty="0">
              <a:solidFill>
                <a:prstClr val="black"/>
              </a:solidFill>
            </a:endParaRPr>
          </a:p>
          <a:p>
            <a:pPr algn="just"/>
            <a:r>
              <a:rPr lang="it-IT" sz="1600" dirty="0">
                <a:solidFill>
                  <a:prstClr val="black"/>
                </a:solidFill>
              </a:rPr>
              <a:t>In ogni caso di licenziamento, pagamento contributo Aspi su base 1  contributo mensile per ogni anno di lavoro (o frazione</a:t>
            </a:r>
            <a:r>
              <a:rPr lang="it-IT" sz="1600" dirty="0" smtClean="0">
                <a:solidFill>
                  <a:prstClr val="black"/>
                </a:solidFill>
              </a:rPr>
              <a:t>) con </a:t>
            </a:r>
            <a:r>
              <a:rPr lang="it-IT" sz="1600" dirty="0">
                <a:solidFill>
                  <a:prstClr val="black"/>
                </a:solidFill>
              </a:rPr>
              <a:t>un massimo di 4.</a:t>
            </a:r>
          </a:p>
          <a:p>
            <a:pPr algn="just"/>
            <a:r>
              <a:rPr lang="it-IT" sz="1600" dirty="0">
                <a:solidFill>
                  <a:prstClr val="black"/>
                </a:solidFill>
              </a:rPr>
              <a:t>Il contributo è ridotto alla metà per part-time pari o inferiori al 50 %.</a:t>
            </a:r>
          </a:p>
          <a:p>
            <a:pPr algn="just"/>
            <a:r>
              <a:rPr lang="it-IT" sz="1600" dirty="0">
                <a:solidFill>
                  <a:prstClr val="black"/>
                </a:solidFill>
              </a:rPr>
              <a:t>Riteniamo equo che in caso di licenziamento per giusta causa il datore di lavoro </a:t>
            </a:r>
            <a:r>
              <a:rPr lang="it-IT" sz="1600" u="sng" dirty="0">
                <a:solidFill>
                  <a:prstClr val="black"/>
                </a:solidFill>
              </a:rPr>
              <a:t>non </a:t>
            </a:r>
            <a:r>
              <a:rPr lang="it-IT" sz="1600" dirty="0">
                <a:solidFill>
                  <a:prstClr val="black"/>
                </a:solidFill>
              </a:rPr>
              <a:t>sia tenuto a pagamento indennità Aspi (</a:t>
            </a:r>
            <a:r>
              <a:rPr lang="it-IT" sz="1600" dirty="0" err="1">
                <a:solidFill>
                  <a:prstClr val="black"/>
                </a:solidFill>
              </a:rPr>
              <a:t>nè</a:t>
            </a:r>
            <a:r>
              <a:rPr lang="it-IT" sz="1600" dirty="0">
                <a:solidFill>
                  <a:prstClr val="black"/>
                </a:solidFill>
              </a:rPr>
              <a:t> il lavoratore alla percezione della stessa).</a:t>
            </a:r>
          </a:p>
        </p:txBody>
      </p:sp>
      <p:sp>
        <p:nvSpPr>
          <p:cNvPr id="4" name="Rettangolo 3"/>
          <p:cNvSpPr/>
          <p:nvPr/>
        </p:nvSpPr>
        <p:spPr>
          <a:xfrm>
            <a:off x="1285852" y="4214818"/>
            <a:ext cx="6572296" cy="1766916"/>
          </a:xfrm>
          <a:prstGeom prst="rect">
            <a:avLst/>
          </a:prstGeom>
          <a:noFill/>
          <a:ln>
            <a:solidFill>
              <a:srgbClr val="F4A10C"/>
            </a:solidFill>
          </a:ln>
          <a:effectLst>
            <a:glow rad="101600">
              <a:srgbClr val="FF8C19">
                <a:alpha val="40000"/>
              </a:srgb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it-IT" sz="1600" b="1" dirty="0">
                <a:solidFill>
                  <a:prstClr val="black"/>
                </a:solidFill>
              </a:rPr>
              <a:t>Lavoro a termine</a:t>
            </a:r>
            <a:endParaRPr lang="it-IT" sz="1600" dirty="0">
              <a:solidFill>
                <a:prstClr val="black"/>
              </a:solidFill>
            </a:endParaRPr>
          </a:p>
          <a:p>
            <a:pPr algn="just"/>
            <a:r>
              <a:rPr lang="it-IT" sz="1600" dirty="0">
                <a:solidFill>
                  <a:prstClr val="black"/>
                </a:solidFill>
              </a:rPr>
              <a:t>Possibilità di recesso prima della scadenza del termine anche per giustificato motivo (oggettivo o soggettivo): se il licenziamento è  illegittimo si applicano le </a:t>
            </a:r>
            <a:r>
              <a:rPr lang="it-IT" sz="1600" u="sng" dirty="0">
                <a:solidFill>
                  <a:prstClr val="black"/>
                </a:solidFill>
              </a:rPr>
              <a:t>indennità risarcitorie</a:t>
            </a:r>
            <a:r>
              <a:rPr lang="it-IT" sz="1600" dirty="0">
                <a:solidFill>
                  <a:prstClr val="black"/>
                </a:solidFill>
              </a:rPr>
              <a:t> di cui sopra, o,  se  inferiore, la corresponsione delle  retribuzioni spettanti  fino alla scadenza originaria del termine.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714356"/>
            <a:ext cx="6572296" cy="428628"/>
          </a:xfrm>
          <a:prstGeom prst="rect">
            <a:avLst/>
          </a:prstGeom>
          <a:solidFill>
            <a:srgbClr val="FF8C19"/>
          </a:solidFill>
          <a:ln>
            <a:solidFill>
              <a:srgbClr val="F4A10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prstClr val="white"/>
                </a:solidFill>
              </a:rPr>
              <a:t>LICENZIAMENTO</a:t>
            </a:r>
            <a:endParaRPr lang="it-IT" b="1" dirty="0">
              <a:solidFill>
                <a:prstClr val="white"/>
              </a:solidFill>
            </a:endParaRPr>
          </a:p>
        </p:txBody>
      </p:sp>
      <p:sp>
        <p:nvSpPr>
          <p:cNvPr id="3" name="Rettangolo 2"/>
          <p:cNvSpPr/>
          <p:nvPr/>
        </p:nvSpPr>
        <p:spPr>
          <a:xfrm>
            <a:off x="1285852" y="1643050"/>
            <a:ext cx="6572296" cy="1785950"/>
          </a:xfrm>
          <a:prstGeom prst="rect">
            <a:avLst/>
          </a:prstGeom>
          <a:noFill/>
          <a:ln>
            <a:solidFill>
              <a:srgbClr val="FF8C19"/>
            </a:solidFill>
          </a:ln>
          <a:effectLst>
            <a:glow rad="101600">
              <a:srgbClr val="FF6600">
                <a:alpha val="40000"/>
              </a:srgb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it-IT" sz="1600" b="1" dirty="0">
                <a:solidFill>
                  <a:prstClr val="black"/>
                </a:solidFill>
              </a:rPr>
              <a:t>Norme anticontenzioso:</a:t>
            </a:r>
            <a:endParaRPr lang="it-IT" sz="1600" dirty="0">
              <a:solidFill>
                <a:prstClr val="black"/>
              </a:solidFill>
            </a:endParaRPr>
          </a:p>
          <a:p>
            <a:pPr algn="just"/>
            <a:r>
              <a:rPr lang="it-IT" sz="1600" dirty="0">
                <a:solidFill>
                  <a:prstClr val="black"/>
                </a:solidFill>
              </a:rPr>
              <a:t>Se azienda offre al lavoratore in prima battuta il 90  % del massimo applicabile al caso di specie, il lavoratore non può azionare la  causa (per il licenziamento).</a:t>
            </a:r>
          </a:p>
          <a:p>
            <a:pPr algn="just"/>
            <a:r>
              <a:rPr lang="it-IT" sz="1600" dirty="0">
                <a:solidFill>
                  <a:prstClr val="black"/>
                </a:solidFill>
              </a:rPr>
              <a:t>Sconto irpef (di  8 punti  %) su aliquota applicabile a somme  di conciliazione se conciliazione intervenuta entro 60  </a:t>
            </a:r>
            <a:r>
              <a:rPr lang="it-IT" sz="1600" dirty="0" err="1">
                <a:solidFill>
                  <a:prstClr val="black"/>
                </a:solidFill>
              </a:rPr>
              <a:t>gg</a:t>
            </a:r>
            <a:r>
              <a:rPr lang="it-IT" sz="1600" dirty="0">
                <a:solidFill>
                  <a:prstClr val="black"/>
                </a:solidFill>
              </a:rPr>
              <a:t> da impugnazione licenziamento. </a:t>
            </a:r>
          </a:p>
        </p:txBody>
      </p:sp>
      <p:sp>
        <p:nvSpPr>
          <p:cNvPr id="4" name="Rettangolo 3"/>
          <p:cNvSpPr/>
          <p:nvPr/>
        </p:nvSpPr>
        <p:spPr>
          <a:xfrm>
            <a:off x="1285852" y="3643313"/>
            <a:ext cx="6572296" cy="2500331"/>
          </a:xfrm>
          <a:prstGeom prst="rect">
            <a:avLst/>
          </a:prstGeom>
          <a:noFill/>
          <a:ln>
            <a:solidFill>
              <a:srgbClr val="FF8C19"/>
            </a:solidFill>
          </a:ln>
          <a:effectLst>
            <a:glow rad="101600">
              <a:srgbClr val="FF6600">
                <a:alpha val="40000"/>
              </a:srgb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it-IT" sz="1600" b="1" dirty="0">
                <a:solidFill>
                  <a:prstClr val="black"/>
                </a:solidFill>
              </a:rPr>
              <a:t>Decorrenza e preavviso</a:t>
            </a:r>
            <a:endParaRPr lang="it-IT" sz="1600" dirty="0">
              <a:solidFill>
                <a:prstClr val="black"/>
              </a:solidFill>
            </a:endParaRPr>
          </a:p>
          <a:p>
            <a:pPr algn="just"/>
            <a:r>
              <a:rPr lang="it-IT" sz="1600" dirty="0">
                <a:solidFill>
                  <a:prstClr val="black"/>
                </a:solidFill>
              </a:rPr>
              <a:t>Il licenziamento deve essere decorrente dalla data di ricevimento della comunicazione o dalla data di ricevimento dell’ inizio dell’eventuale procedimento disciplinare, senza possibilità di evento sospensivo.</a:t>
            </a:r>
          </a:p>
          <a:p>
            <a:pPr algn="just"/>
            <a:r>
              <a:rPr lang="it-IT" sz="1600" dirty="0">
                <a:solidFill>
                  <a:prstClr val="black"/>
                </a:solidFill>
              </a:rPr>
              <a:t> Vi è la facoltà  unilaterale  </a:t>
            </a:r>
            <a:r>
              <a:rPr lang="it-IT" sz="1600" u="sng" dirty="0">
                <a:solidFill>
                  <a:prstClr val="black"/>
                </a:solidFill>
              </a:rPr>
              <a:t>del datore</a:t>
            </a:r>
            <a:r>
              <a:rPr lang="it-IT" sz="1600" dirty="0">
                <a:solidFill>
                  <a:prstClr val="black"/>
                </a:solidFill>
              </a:rPr>
              <a:t> di scegliere fra preavviso  lavorato o erogazione della  indennità sostitutiva.</a:t>
            </a:r>
          </a:p>
          <a:p>
            <a:pPr algn="just"/>
            <a:r>
              <a:rPr lang="it-IT" sz="1600" dirty="0">
                <a:solidFill>
                  <a:prstClr val="black"/>
                </a:solidFill>
              </a:rPr>
              <a:t>Il preavviso è interrotto da malattia/infortunio/eventi sospensivi  solo se il datore di lavoro opta, dopo il licenziamento, per il preavviso lavorato.</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692046"/>
            <a:ext cx="6643734" cy="428628"/>
          </a:xfrm>
          <a:prstGeom prst="rect">
            <a:avLst/>
          </a:prstGeom>
          <a:solidFill>
            <a:srgbClr val="FF8C19"/>
          </a:solidFill>
          <a:ln>
            <a:solidFill>
              <a:srgbClr val="FF8C1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prstClr val="white"/>
                </a:solidFill>
              </a:rPr>
              <a:t>DIMISSIONI / RISOLUZIONI</a:t>
            </a:r>
            <a:endParaRPr lang="it-IT" b="1" dirty="0">
              <a:solidFill>
                <a:prstClr val="white"/>
              </a:solidFill>
            </a:endParaRPr>
          </a:p>
        </p:txBody>
      </p:sp>
      <p:sp>
        <p:nvSpPr>
          <p:cNvPr id="3" name="CasellaDiTesto 2"/>
          <p:cNvSpPr txBox="1"/>
          <p:nvPr/>
        </p:nvSpPr>
        <p:spPr>
          <a:xfrm>
            <a:off x="500034" y="1285860"/>
            <a:ext cx="8072494" cy="4278094"/>
          </a:xfrm>
          <a:prstGeom prst="rect">
            <a:avLst/>
          </a:prstGeom>
          <a:noFill/>
        </p:spPr>
        <p:txBody>
          <a:bodyPr wrap="square" rtlCol="0">
            <a:spAutoFit/>
          </a:bodyPr>
          <a:lstStyle/>
          <a:p>
            <a:pPr algn="just"/>
            <a:r>
              <a:rPr lang="it-IT" sz="1600" dirty="0">
                <a:solidFill>
                  <a:prstClr val="black"/>
                </a:solidFill>
              </a:rPr>
              <a:t>Suggeriamo di :</a:t>
            </a:r>
          </a:p>
          <a:p>
            <a:pPr algn="just"/>
            <a:r>
              <a:rPr lang="it-IT" sz="1600" dirty="0">
                <a:solidFill>
                  <a:prstClr val="black"/>
                </a:solidFill>
              </a:rPr>
              <a:t>- Mantenere l’ attuale norma </a:t>
            </a:r>
            <a:r>
              <a:rPr lang="it-IT" sz="1600" dirty="0" err="1">
                <a:solidFill>
                  <a:prstClr val="black"/>
                </a:solidFill>
              </a:rPr>
              <a:t>Fornero</a:t>
            </a:r>
            <a:r>
              <a:rPr lang="it-IT" sz="1600" dirty="0">
                <a:solidFill>
                  <a:prstClr val="black"/>
                </a:solidFill>
              </a:rPr>
              <a:t> su modalità di convalida dimissioni/risoluzione, con una sola modifica: dopo 45  gg. dalla cessazione del rapporto le dimissioni si intendono comunque efficaci (invece che nulle dopo 30 </a:t>
            </a:r>
            <a:r>
              <a:rPr lang="it-IT" sz="1600" dirty="0" err="1">
                <a:solidFill>
                  <a:prstClr val="black"/>
                </a:solidFill>
              </a:rPr>
              <a:t>gg</a:t>
            </a:r>
            <a:r>
              <a:rPr lang="it-IT" sz="1600" dirty="0">
                <a:solidFill>
                  <a:prstClr val="black"/>
                </a:solidFill>
              </a:rPr>
              <a:t>).</a:t>
            </a:r>
          </a:p>
          <a:p>
            <a:pPr algn="just"/>
            <a:r>
              <a:rPr lang="it-IT" sz="1600" dirty="0">
                <a:solidFill>
                  <a:prstClr val="black"/>
                </a:solidFill>
              </a:rPr>
              <a:t>- Togliere la  convalida  (standard) su rapporti diversi da subordinato. </a:t>
            </a:r>
          </a:p>
          <a:p>
            <a:pPr algn="just"/>
            <a:r>
              <a:rPr lang="it-IT" sz="1600" dirty="0">
                <a:solidFill>
                  <a:prstClr val="black"/>
                </a:solidFill>
              </a:rPr>
              <a:t>- Togliere obbligo di convalida speciale per matrimonio, per il quale basterà la  convalida semplice,  riferita solo alle lavoratrici.</a:t>
            </a:r>
          </a:p>
          <a:p>
            <a:pPr algn="just"/>
            <a:r>
              <a:rPr lang="it-IT" sz="1600" dirty="0">
                <a:solidFill>
                  <a:prstClr val="black"/>
                </a:solidFill>
              </a:rPr>
              <a:t> </a:t>
            </a:r>
          </a:p>
          <a:p>
            <a:pPr algn="just"/>
            <a:r>
              <a:rPr lang="it-IT" sz="1600" dirty="0">
                <a:solidFill>
                  <a:prstClr val="black"/>
                </a:solidFill>
              </a:rPr>
              <a:t>Suggeriamo “caldamente” di eliminare qualsiasi altra legge su prassi di convalida o autentificazione delle dimissioni/risoluzioni consensuali  normali</a:t>
            </a:r>
          </a:p>
          <a:p>
            <a:pPr algn="just"/>
            <a:r>
              <a:rPr lang="it-IT" sz="1600" dirty="0">
                <a:solidFill>
                  <a:prstClr val="black"/>
                </a:solidFill>
              </a:rPr>
              <a:t> </a:t>
            </a:r>
          </a:p>
          <a:p>
            <a:pPr algn="just"/>
            <a:r>
              <a:rPr lang="it-IT" sz="1600" dirty="0">
                <a:solidFill>
                  <a:prstClr val="black"/>
                </a:solidFill>
              </a:rPr>
              <a:t>Riteniamo opportuno mantenere l’ obbligo di convalida per donne in maternità (o  papà , se in sostituzione mamma) dalla data  del concepimento fino ad   1 anno dalla nascita o immissione in famiglia del figlio (tuttavia con possibilità di convalida anche c/o sedi Inps o Centri  Impiego).</a:t>
            </a:r>
          </a:p>
          <a:p>
            <a:pPr algn="just"/>
            <a:r>
              <a:rPr lang="it-IT" sz="1600" dirty="0">
                <a:solidFill>
                  <a:prstClr val="black"/>
                </a:solidFill>
              </a:rPr>
              <a:t> </a:t>
            </a:r>
          </a:p>
          <a:p>
            <a:pPr algn="just"/>
            <a:r>
              <a:rPr lang="it-IT" sz="1600" dirty="0">
                <a:solidFill>
                  <a:prstClr val="black"/>
                </a:solidFill>
              </a:rPr>
              <a:t>Riteniamo opportuno inserire  per </a:t>
            </a:r>
            <a:r>
              <a:rPr lang="it-IT" sz="1600" dirty="0" smtClean="0">
                <a:solidFill>
                  <a:prstClr val="black"/>
                </a:solidFill>
              </a:rPr>
              <a:t>via </a:t>
            </a:r>
            <a:r>
              <a:rPr lang="it-IT" sz="1600" dirty="0">
                <a:solidFill>
                  <a:prstClr val="black"/>
                </a:solidFill>
              </a:rPr>
              <a:t>normativa una  fattispecie di  dimissioni “automatiche” per </a:t>
            </a:r>
            <a:r>
              <a:rPr lang="it-IT" sz="1600" i="1" dirty="0" err="1">
                <a:solidFill>
                  <a:prstClr val="black"/>
                </a:solidFill>
              </a:rPr>
              <a:t>facta</a:t>
            </a:r>
            <a:r>
              <a:rPr lang="it-IT" sz="1600" i="1" dirty="0">
                <a:solidFill>
                  <a:prstClr val="black"/>
                </a:solidFill>
              </a:rPr>
              <a:t> </a:t>
            </a:r>
            <a:r>
              <a:rPr lang="it-IT" sz="1600" i="1" dirty="0" err="1">
                <a:solidFill>
                  <a:prstClr val="black"/>
                </a:solidFill>
              </a:rPr>
              <a:t>concludentia</a:t>
            </a:r>
            <a:r>
              <a:rPr lang="it-IT" sz="1600" dirty="0">
                <a:solidFill>
                  <a:prstClr val="black"/>
                </a:solidFill>
              </a:rPr>
              <a:t> (dopo 7  gg  lavorativi  di assenza ingiustificata, contestata</a:t>
            </a:r>
            <a:r>
              <a:rPr lang="it-IT" sz="1600" dirty="0" smtClean="0">
                <a:solidFill>
                  <a:prstClr val="black"/>
                </a:solidFill>
              </a:rPr>
              <a:t>).</a:t>
            </a:r>
            <a:endParaRPr lang="it-IT" sz="1600" dirty="0">
              <a:solidFill>
                <a:prstClr val="black"/>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4348" y="4929198"/>
            <a:ext cx="7715304" cy="1428760"/>
          </a:xfrm>
          <a:prstGeom prst="rect">
            <a:avLst/>
          </a:prstGeom>
          <a:noFill/>
          <a:ln>
            <a:solidFill>
              <a:srgbClr val="F4A10C"/>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b="1" dirty="0">
                <a:solidFill>
                  <a:prstClr val="black"/>
                </a:solidFill>
              </a:rPr>
              <a:t>Ravvedimento operoso contributivo</a:t>
            </a:r>
            <a:r>
              <a:rPr lang="it-IT" sz="1600" dirty="0">
                <a:solidFill>
                  <a:prstClr val="black"/>
                </a:solidFill>
              </a:rPr>
              <a:t>: anche per i versamenti contributivi ed assicurativi  effettuati in ritardo, proponiamo la possibilità di operare con un meccanismo quale quello del  ravvedimento operoso fiscale,</a:t>
            </a:r>
            <a:r>
              <a:rPr lang="it-IT" sz="1600" b="1" dirty="0">
                <a:solidFill>
                  <a:prstClr val="black"/>
                </a:solidFill>
              </a:rPr>
              <a:t> </a:t>
            </a:r>
            <a:r>
              <a:rPr lang="it-IT" sz="1600" dirty="0">
                <a:solidFill>
                  <a:prstClr val="black"/>
                </a:solidFill>
              </a:rPr>
              <a:t>con sanzioni ad aliquote ridotte  per regolarizzazione spontanea entro  determinati limiti temporali.</a:t>
            </a:r>
          </a:p>
        </p:txBody>
      </p:sp>
      <p:sp>
        <p:nvSpPr>
          <p:cNvPr id="3" name="CasellaDiTesto 2"/>
          <p:cNvSpPr txBox="1"/>
          <p:nvPr/>
        </p:nvSpPr>
        <p:spPr>
          <a:xfrm>
            <a:off x="714348" y="1500174"/>
            <a:ext cx="7715304" cy="3046988"/>
          </a:xfrm>
          <a:prstGeom prst="rect">
            <a:avLst/>
          </a:prstGeom>
          <a:solidFill>
            <a:srgbClr val="FF8C19"/>
          </a:solidFill>
        </p:spPr>
        <p:style>
          <a:lnRef idx="3">
            <a:schemeClr val="lt1"/>
          </a:lnRef>
          <a:fillRef idx="1">
            <a:schemeClr val="accent6"/>
          </a:fillRef>
          <a:effectRef idx="1">
            <a:schemeClr val="accent6"/>
          </a:effectRef>
          <a:fontRef idx="minor">
            <a:schemeClr val="lt1"/>
          </a:fontRef>
        </p:style>
        <p:txBody>
          <a:bodyPr wrap="square" rtlCol="0" anchor="ctr">
            <a:spAutoFit/>
          </a:bodyPr>
          <a:lstStyle/>
          <a:p>
            <a:pPr algn="just"/>
            <a:r>
              <a:rPr lang="it-IT" sz="1600" b="1" dirty="0">
                <a:solidFill>
                  <a:prstClr val="white"/>
                </a:solidFill>
              </a:rPr>
              <a:t>Dislocazione territoriale delle attività di micro- vigilanza</a:t>
            </a:r>
            <a:r>
              <a:rPr lang="it-IT" sz="1600" dirty="0">
                <a:solidFill>
                  <a:prstClr val="white"/>
                </a:solidFill>
              </a:rPr>
              <a:t>  </a:t>
            </a:r>
          </a:p>
          <a:p>
            <a:pPr algn="just"/>
            <a:r>
              <a:rPr lang="it-IT" sz="1600" dirty="0">
                <a:solidFill>
                  <a:prstClr val="white"/>
                </a:solidFill>
              </a:rPr>
              <a:t>Pensiamo possibile un coinvolgimento  dei Comuni con una fascia minima di abitanti (oltre i </a:t>
            </a:r>
            <a:r>
              <a:rPr lang="it-IT" sz="1600" dirty="0" smtClean="0">
                <a:solidFill>
                  <a:prstClr val="white"/>
                </a:solidFill>
              </a:rPr>
              <a:t>10.000) </a:t>
            </a:r>
            <a:r>
              <a:rPr lang="it-IT" sz="1600" dirty="0">
                <a:solidFill>
                  <a:prstClr val="white"/>
                </a:solidFill>
              </a:rPr>
              <a:t>in attività di vigilanza  immediata (quella oggi definita “mordi e fuggi</a:t>
            </a:r>
            <a:r>
              <a:rPr lang="it-IT" sz="1600" dirty="0" smtClean="0">
                <a:solidFill>
                  <a:prstClr val="white"/>
                </a:solidFill>
              </a:rPr>
              <a:t>”) sul </a:t>
            </a:r>
            <a:r>
              <a:rPr lang="it-IT" sz="1600" dirty="0">
                <a:solidFill>
                  <a:prstClr val="white"/>
                </a:solidFill>
              </a:rPr>
              <a:t>lavoro nero o altri aspetti di immediata rilevazione, mediante coordinamento delle risorse e incentivazione premiale al Comune che attiva tali  controlli  (a cui verrebbe ristornata una parte delle sanzioni incassate</a:t>
            </a:r>
            <a:r>
              <a:rPr lang="it-IT" sz="1600" dirty="0" smtClean="0">
                <a:solidFill>
                  <a:prstClr val="white"/>
                </a:solidFill>
              </a:rPr>
              <a:t>), </a:t>
            </a:r>
            <a:r>
              <a:rPr lang="it-IT" sz="1600" dirty="0">
                <a:solidFill>
                  <a:prstClr val="white"/>
                </a:solidFill>
              </a:rPr>
              <a:t>il tutto sotto l'egida e la direzione delle DTL ma coinvolgendo personale locale </a:t>
            </a:r>
            <a:r>
              <a:rPr lang="it-IT" sz="1600" dirty="0" smtClean="0">
                <a:solidFill>
                  <a:prstClr val="white"/>
                </a:solidFill>
              </a:rPr>
              <a:t>(</a:t>
            </a:r>
            <a:r>
              <a:rPr lang="it-IT" sz="1600" dirty="0">
                <a:solidFill>
                  <a:prstClr val="white"/>
                </a:solidFill>
              </a:rPr>
              <a:t>polizia locale adeguatamente formata). </a:t>
            </a:r>
          </a:p>
          <a:p>
            <a:pPr algn="just"/>
            <a:r>
              <a:rPr lang="it-IT" sz="1600" dirty="0">
                <a:solidFill>
                  <a:prstClr val="white"/>
                </a:solidFill>
              </a:rPr>
              <a:t>Questa proposta ci sembra utile per arrivare ad una più incisiva efficienza del controllo del territorio, premiando l’Ente locale virtuoso e promotore di vigilanza e legalità.</a:t>
            </a:r>
            <a:r>
              <a:rPr lang="it-IT" sz="1600" b="1" dirty="0">
                <a:solidFill>
                  <a:prstClr val="white"/>
                </a:solidFill>
              </a:rPr>
              <a:t> </a:t>
            </a:r>
            <a:endParaRPr lang="it-IT" sz="1600" dirty="0">
              <a:solidFill>
                <a:prstClr val="white"/>
              </a:solidFill>
            </a:endParaRPr>
          </a:p>
        </p:txBody>
      </p:sp>
      <p:sp>
        <p:nvSpPr>
          <p:cNvPr id="4" name="Rettangolo 3"/>
          <p:cNvSpPr/>
          <p:nvPr/>
        </p:nvSpPr>
        <p:spPr>
          <a:xfrm>
            <a:off x="1000100" y="642918"/>
            <a:ext cx="7143800" cy="428628"/>
          </a:xfrm>
          <a:prstGeom prst="rect">
            <a:avLst/>
          </a:prstGeom>
          <a:solidFill>
            <a:srgbClr val="FF8C19"/>
          </a:solidFill>
          <a:ln>
            <a:solidFill>
              <a:srgbClr val="F4A10C"/>
            </a:solidFill>
          </a:ln>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000" dirty="0" smtClean="0">
                <a:solidFill>
                  <a:prstClr val="black"/>
                </a:solidFill>
              </a:rPr>
              <a:t>Attività ispettiva ed organizzazione attività degli enti</a:t>
            </a:r>
            <a:endParaRPr lang="it-IT" sz="2000" dirty="0">
              <a:solidFill>
                <a:prstClr val="black"/>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00100" y="642918"/>
            <a:ext cx="7143800" cy="428628"/>
          </a:xfrm>
          <a:prstGeom prst="rect">
            <a:avLst/>
          </a:prstGeom>
          <a:solidFill>
            <a:srgbClr val="FF8C19"/>
          </a:solidFill>
          <a:ln>
            <a:solidFill>
              <a:srgbClr val="F4A10C"/>
            </a:solidFill>
          </a:ln>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000" dirty="0" smtClean="0">
                <a:solidFill>
                  <a:prstClr val="black"/>
                </a:solidFill>
              </a:rPr>
              <a:t>Attività ispettiva ed organizzazione attività degli enti</a:t>
            </a:r>
            <a:endParaRPr lang="it-IT" sz="2000" dirty="0">
              <a:solidFill>
                <a:prstClr val="black"/>
              </a:solidFill>
            </a:endParaRPr>
          </a:p>
        </p:txBody>
      </p:sp>
      <p:sp>
        <p:nvSpPr>
          <p:cNvPr id="3" name="CasellaDiTesto 2"/>
          <p:cNvSpPr txBox="1"/>
          <p:nvPr/>
        </p:nvSpPr>
        <p:spPr>
          <a:xfrm>
            <a:off x="714348" y="1857364"/>
            <a:ext cx="7715304" cy="3970318"/>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it-IT" b="1" dirty="0">
                <a:solidFill>
                  <a:prstClr val="black"/>
                </a:solidFill>
              </a:rPr>
              <a:t>Sospensione periodo feriale.</a:t>
            </a:r>
            <a:endParaRPr lang="it-IT" dirty="0">
              <a:solidFill>
                <a:prstClr val="black"/>
              </a:solidFill>
            </a:endParaRPr>
          </a:p>
          <a:p>
            <a:pPr algn="just"/>
            <a:r>
              <a:rPr lang="it-IT" i="1" dirty="0">
                <a:solidFill>
                  <a:prstClr val="black"/>
                </a:solidFill>
              </a:rPr>
              <a:t>Scopo</a:t>
            </a:r>
            <a:r>
              <a:rPr lang="it-IT" dirty="0">
                <a:solidFill>
                  <a:prstClr val="black"/>
                </a:solidFill>
              </a:rPr>
              <a:t>: si considera opportuno garantire, in un periodo di sospensione quasi generale delle attività di impresa e di studio, il differimento dei termini di “risposta” o di adempimento dell’utente/contribuente, onde garantire una piena e completa acquisizione della documentazione e dei dati a ciò necessari, senza cha appaia compromessa dal lieve differimento alcuna efficacia dell’attività amministrativa.</a:t>
            </a:r>
          </a:p>
          <a:p>
            <a:pPr algn="just"/>
            <a:r>
              <a:rPr lang="it-IT" i="1" dirty="0">
                <a:solidFill>
                  <a:prstClr val="black"/>
                </a:solidFill>
              </a:rPr>
              <a:t>Applicazione</a:t>
            </a:r>
            <a:r>
              <a:rPr lang="it-IT" dirty="0">
                <a:solidFill>
                  <a:prstClr val="black"/>
                </a:solidFill>
              </a:rPr>
              <a:t>: Per tutti gli atti amministrativi, ispettivi, sanzionatori e le pretese contributive i cui termini di ricorso e/o adempimento scadono nel periodo 1.8-15.9, il termine ultimo si intende spostato al 15.9. </a:t>
            </a:r>
            <a:endParaRPr lang="it-IT" dirty="0" smtClean="0">
              <a:solidFill>
                <a:prstClr val="black"/>
              </a:solidFill>
            </a:endParaRPr>
          </a:p>
          <a:p>
            <a:pPr algn="just"/>
            <a:endParaRPr lang="it-IT" dirty="0">
              <a:solidFill>
                <a:prstClr val="black"/>
              </a:solidFill>
            </a:endParaRPr>
          </a:p>
          <a:p>
            <a:pPr algn="r"/>
            <a:r>
              <a:rPr lang="it-IT" dirty="0" smtClean="0">
                <a:solidFill>
                  <a:prstClr val="black"/>
                </a:solidFill>
              </a:rPr>
              <a:t>SEGUE</a:t>
            </a:r>
            <a:endParaRPr lang="it-IT" dirty="0">
              <a:solidFill>
                <a:prstClr val="black"/>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00100" y="642918"/>
            <a:ext cx="7143800" cy="428628"/>
          </a:xfrm>
          <a:prstGeom prst="rect">
            <a:avLst/>
          </a:prstGeom>
          <a:solidFill>
            <a:srgbClr val="FF8C19"/>
          </a:solidFill>
          <a:ln>
            <a:solidFill>
              <a:srgbClr val="F4A10C"/>
            </a:solidFill>
          </a:ln>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000" dirty="0" smtClean="0">
                <a:solidFill>
                  <a:prstClr val="black"/>
                </a:solidFill>
              </a:rPr>
              <a:t>Attività ispettiva ed organizzazione attività degli enti</a:t>
            </a:r>
            <a:endParaRPr lang="it-IT" sz="2000" dirty="0">
              <a:solidFill>
                <a:prstClr val="black"/>
              </a:solidFill>
            </a:endParaRPr>
          </a:p>
        </p:txBody>
      </p:sp>
      <p:sp>
        <p:nvSpPr>
          <p:cNvPr id="4" name="CasellaDiTesto 3"/>
          <p:cNvSpPr txBox="1"/>
          <p:nvPr/>
        </p:nvSpPr>
        <p:spPr>
          <a:xfrm>
            <a:off x="714348" y="1857364"/>
            <a:ext cx="7715304" cy="4031873"/>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it-IT" sz="1600" dirty="0" smtClean="0">
                <a:solidFill>
                  <a:prstClr val="black"/>
                </a:solidFill>
              </a:rPr>
              <a:t>Elenco </a:t>
            </a:r>
            <a:r>
              <a:rPr lang="it-IT" sz="1600" dirty="0">
                <a:solidFill>
                  <a:prstClr val="black"/>
                </a:solidFill>
              </a:rPr>
              <a:t>esemplificativo e non esaustivo:</a:t>
            </a:r>
          </a:p>
          <a:p>
            <a:pPr algn="just"/>
            <a:r>
              <a:rPr lang="it-IT" sz="1600" dirty="0">
                <a:solidFill>
                  <a:prstClr val="black"/>
                </a:solidFill>
              </a:rPr>
              <a:t>- Ricorso a verbali</a:t>
            </a:r>
          </a:p>
          <a:p>
            <a:pPr algn="just"/>
            <a:r>
              <a:rPr lang="it-IT" sz="1600" dirty="0">
                <a:solidFill>
                  <a:prstClr val="black"/>
                </a:solidFill>
              </a:rPr>
              <a:t>- Ricorso ad atti amministrativi</a:t>
            </a:r>
          </a:p>
          <a:p>
            <a:pPr algn="just"/>
            <a:r>
              <a:rPr lang="it-IT" sz="1600" dirty="0">
                <a:solidFill>
                  <a:prstClr val="black"/>
                </a:solidFill>
              </a:rPr>
              <a:t>- Termini di pagamento e/o di opposizione</a:t>
            </a:r>
          </a:p>
          <a:p>
            <a:pPr algn="just"/>
            <a:r>
              <a:rPr lang="it-IT" sz="1600" dirty="0">
                <a:solidFill>
                  <a:prstClr val="black"/>
                </a:solidFill>
              </a:rPr>
              <a:t>- Adempimenti a diffide</a:t>
            </a:r>
          </a:p>
          <a:p>
            <a:pPr algn="just"/>
            <a:r>
              <a:rPr lang="it-IT" sz="1600" dirty="0">
                <a:solidFill>
                  <a:prstClr val="black"/>
                </a:solidFill>
              </a:rPr>
              <a:t>(Tale differimento va esplicitato </a:t>
            </a:r>
            <a:r>
              <a:rPr lang="it-IT" sz="1600" dirty="0" smtClean="0">
                <a:solidFill>
                  <a:prstClr val="black"/>
                </a:solidFill>
              </a:rPr>
              <a:t>ad </a:t>
            </a:r>
            <a:r>
              <a:rPr lang="it-IT" sz="1600" dirty="0">
                <a:solidFill>
                  <a:prstClr val="black"/>
                </a:solidFill>
              </a:rPr>
              <a:t>origine nell’atto medesimo)</a:t>
            </a:r>
          </a:p>
          <a:p>
            <a:pPr algn="just"/>
            <a:r>
              <a:rPr lang="it-IT" sz="1600" dirty="0">
                <a:solidFill>
                  <a:prstClr val="black"/>
                </a:solidFill>
              </a:rPr>
              <a:t>Fanno eccezione le prescrizioni e i provvedimenti di cui sia esplicitamente motivata l’indifferibilità.</a:t>
            </a:r>
          </a:p>
          <a:p>
            <a:pPr algn="just"/>
            <a:r>
              <a:rPr lang="it-IT" sz="1600" dirty="0">
                <a:solidFill>
                  <a:prstClr val="black"/>
                </a:solidFill>
              </a:rPr>
              <a:t>Analoga facoltà, nello stesso periodo, va riconosciuta agli Enti per gli atti ed i provvedimenti che devono intraprendere a pena di decadenza</a:t>
            </a:r>
          </a:p>
          <a:p>
            <a:pPr algn="just"/>
            <a:r>
              <a:rPr lang="it-IT" sz="1600" dirty="0">
                <a:solidFill>
                  <a:prstClr val="black"/>
                </a:solidFill>
              </a:rPr>
              <a:t>Nel medesimo periodo (1.8-15.9) sono differiti al 15.9 i termini per l’invio delle denuncie di infortunio, eccezion fatta per gli infortuni mortali e/o con pericolo di vita. In via di urgenza, il datore di lavoro assolve primariamente all’onere di comunicazione con l’inoltro alla propria sede Inail del certificato medico di infortunio entro </a:t>
            </a:r>
            <a:r>
              <a:rPr lang="it-IT" sz="1600" dirty="0" smtClean="0">
                <a:solidFill>
                  <a:prstClr val="black"/>
                </a:solidFill>
              </a:rPr>
              <a:t>i primi </a:t>
            </a:r>
            <a:r>
              <a:rPr lang="it-IT" sz="1600" dirty="0">
                <a:solidFill>
                  <a:prstClr val="black"/>
                </a:solidFill>
              </a:rPr>
              <a:t>due gg. dal ricevimento.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5" name="CasellaDiTesto 4"/>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
        <p:nvSpPr>
          <p:cNvPr id="6" name="CasellaDiTesto 5"/>
          <p:cNvSpPr txBox="1"/>
          <p:nvPr/>
        </p:nvSpPr>
        <p:spPr>
          <a:xfrm>
            <a:off x="857224" y="1714488"/>
            <a:ext cx="7429552" cy="3693319"/>
          </a:xfrm>
          <a:prstGeom prst="rect">
            <a:avLst/>
          </a:prstGeom>
          <a:noFill/>
        </p:spPr>
        <p:txBody>
          <a:bodyPr wrap="square" rtlCol="0">
            <a:spAutoFit/>
          </a:bodyPr>
          <a:lstStyle/>
          <a:p>
            <a:pPr algn="just" defTabSz="914400"/>
            <a:r>
              <a:rPr lang="it-IT" b="1" dirty="0" smtClean="0">
                <a:solidFill>
                  <a:prstClr val="black"/>
                </a:solidFill>
              </a:rPr>
              <a:t>L'articolo 2 prevede una delega al Governo al fine di garantire la fruizione dei servizi essenziali in materia di politica attiva del lavoro su tutto il territorio nazionale, nonché di assicurare l'esercizio unitario delle relative funzioni amministrative.</a:t>
            </a:r>
          </a:p>
          <a:p>
            <a:pPr defTabSz="914400"/>
            <a:endParaRPr lang="it-IT" dirty="0" smtClean="0">
              <a:solidFill>
                <a:prstClr val="black"/>
              </a:solidFill>
            </a:endParaRPr>
          </a:p>
          <a:p>
            <a:pPr defTabSz="914400"/>
            <a:r>
              <a:rPr lang="it-IT" dirty="0" smtClean="0">
                <a:solidFill>
                  <a:prstClr val="black"/>
                </a:solidFill>
              </a:rPr>
              <a:t>A tal fine sono individuati i seguenti principi e criteri direttivi:</a:t>
            </a:r>
          </a:p>
          <a:p>
            <a:pPr defTabSz="914400"/>
            <a:r>
              <a:rPr lang="it-IT" dirty="0" smtClean="0">
                <a:solidFill>
                  <a:prstClr val="black"/>
                </a:solidFill>
              </a:rPr>
              <a:t> </a:t>
            </a:r>
          </a:p>
          <a:p>
            <a:pPr defTabSz="914400">
              <a:buFont typeface="Wingdings" pitchFamily="2" charset="2"/>
              <a:buChar char="v"/>
            </a:pPr>
            <a:r>
              <a:rPr lang="it-IT" dirty="0" smtClean="0">
                <a:solidFill>
                  <a:prstClr val="black"/>
                </a:solidFill>
              </a:rPr>
              <a:t> Razionalizzare gli incentivi all'assunzione già esistenti;</a:t>
            </a:r>
          </a:p>
          <a:p>
            <a:pPr defTabSz="914400">
              <a:buFont typeface="Wingdings" pitchFamily="2" charset="2"/>
              <a:buChar char="v"/>
            </a:pPr>
            <a:endParaRPr lang="it-IT" dirty="0" smtClean="0">
              <a:solidFill>
                <a:prstClr val="black"/>
              </a:solidFill>
            </a:endParaRPr>
          </a:p>
          <a:p>
            <a:pPr defTabSz="914400">
              <a:buFont typeface="Wingdings" pitchFamily="2" charset="2"/>
              <a:buChar char="v"/>
            </a:pPr>
            <a:r>
              <a:rPr lang="it-IT" dirty="0" smtClean="0">
                <a:solidFill>
                  <a:prstClr val="black"/>
                </a:solidFill>
              </a:rPr>
              <a:t> Razionalizzare gli incentivi per l'</a:t>
            </a:r>
            <a:r>
              <a:rPr lang="it-IT" dirty="0" err="1" smtClean="0">
                <a:solidFill>
                  <a:prstClr val="black"/>
                </a:solidFill>
              </a:rPr>
              <a:t>autoimpiego</a:t>
            </a:r>
            <a:r>
              <a:rPr lang="it-IT" dirty="0" smtClean="0">
                <a:solidFill>
                  <a:prstClr val="black"/>
                </a:solidFill>
              </a:rPr>
              <a:t> e l'</a:t>
            </a:r>
            <a:r>
              <a:rPr lang="it-IT" dirty="0" err="1" smtClean="0">
                <a:solidFill>
                  <a:prstClr val="black"/>
                </a:solidFill>
              </a:rPr>
              <a:t>autoimprenditorialità</a:t>
            </a:r>
            <a:r>
              <a:rPr lang="it-IT" dirty="0" smtClean="0">
                <a:solidFill>
                  <a:prstClr val="black"/>
                </a:solidFill>
              </a:rPr>
              <a:t>;</a:t>
            </a:r>
          </a:p>
          <a:p>
            <a:pPr defTabSz="914400"/>
            <a:endParaRPr lang="it-IT" dirty="0">
              <a:solidFill>
                <a:prstClr val="white"/>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14414" y="857232"/>
            <a:ext cx="6715172" cy="571504"/>
          </a:xfrm>
          <a:prstGeom prst="rect">
            <a:avLst/>
          </a:prstGeom>
          <a:solidFill>
            <a:srgbClr val="FF8C19"/>
          </a:solidFill>
          <a:ln>
            <a:solidFill>
              <a:srgbClr val="F4A10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it-IT" b="1" dirty="0" smtClean="0">
                <a:solidFill>
                  <a:prstClr val="white"/>
                </a:solidFill>
              </a:rPr>
              <a:t>MAXI-SANZIONE SUL LAVORO NERO</a:t>
            </a:r>
            <a:endParaRPr lang="it-IT" dirty="0">
              <a:solidFill>
                <a:prstClr val="white"/>
              </a:solidFill>
            </a:endParaRPr>
          </a:p>
        </p:txBody>
      </p:sp>
      <p:sp>
        <p:nvSpPr>
          <p:cNvPr id="3" name="CasellaDiTesto 2"/>
          <p:cNvSpPr txBox="1"/>
          <p:nvPr/>
        </p:nvSpPr>
        <p:spPr>
          <a:xfrm>
            <a:off x="714348" y="1857364"/>
            <a:ext cx="7715304" cy="3539430"/>
          </a:xfrm>
          <a:prstGeom prst="rect">
            <a:avLst/>
          </a:prstGeom>
          <a:ln>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gn="just" defTabSz="914400">
              <a:buFontTx/>
              <a:buAutoNum type="alphaLcPeriod"/>
            </a:pPr>
            <a:r>
              <a:rPr lang="it-IT" sz="1600" dirty="0" smtClean="0">
                <a:solidFill>
                  <a:prstClr val="black"/>
                </a:solidFill>
              </a:rPr>
              <a:t>Reinserire la possibilità di </a:t>
            </a:r>
            <a:r>
              <a:rPr lang="it-IT" sz="1600" dirty="0" err="1" smtClean="0">
                <a:solidFill>
                  <a:prstClr val="black"/>
                </a:solidFill>
              </a:rPr>
              <a:t>diffidabilità</a:t>
            </a:r>
            <a:r>
              <a:rPr lang="it-IT" sz="1600" dirty="0" smtClean="0">
                <a:solidFill>
                  <a:prstClr val="black"/>
                </a:solidFill>
              </a:rPr>
              <a:t>.</a:t>
            </a:r>
          </a:p>
          <a:p>
            <a:pPr marL="342900" indent="-342900" algn="just" defTabSz="914400">
              <a:buFontTx/>
              <a:buAutoNum type="alphaLcPeriod"/>
            </a:pPr>
            <a:endParaRPr lang="it-IT" sz="1600" dirty="0" smtClean="0">
              <a:solidFill>
                <a:prstClr val="black"/>
              </a:solidFill>
            </a:endParaRPr>
          </a:p>
          <a:p>
            <a:pPr algn="just" defTabSz="914400"/>
            <a:r>
              <a:rPr lang="it-IT" sz="1600" dirty="0" smtClean="0">
                <a:solidFill>
                  <a:prstClr val="black"/>
                </a:solidFill>
              </a:rPr>
              <a:t>b. La regolarizzazione su diffida o pagamento ex art. 16 L. 689/81 non comporta (solo per maxisanzione) estinzione della violazione per </a:t>
            </a:r>
            <a:r>
              <a:rPr lang="it-IT" sz="1600" u="sng" dirty="0" smtClean="0">
                <a:solidFill>
                  <a:prstClr val="black"/>
                </a:solidFill>
              </a:rPr>
              <a:t>sola valutazione di recidiva.</a:t>
            </a:r>
          </a:p>
          <a:p>
            <a:pPr algn="just" defTabSz="914400"/>
            <a:endParaRPr lang="it-IT" sz="1600" dirty="0" smtClean="0">
              <a:solidFill>
                <a:prstClr val="black"/>
              </a:solidFill>
            </a:endParaRPr>
          </a:p>
          <a:p>
            <a:pPr algn="just" defTabSz="914400"/>
            <a:r>
              <a:rPr lang="it-IT" sz="1600" dirty="0" smtClean="0">
                <a:solidFill>
                  <a:prstClr val="black"/>
                </a:solidFill>
              </a:rPr>
              <a:t>c. L’importo delle sanzioni è aumentato del 30 % (per ogni  lavoratore) in caso di recidiva o in caso le violazioni si riferiscano a più di 5 lavoratori.</a:t>
            </a:r>
          </a:p>
          <a:p>
            <a:pPr algn="just" defTabSz="914400"/>
            <a:endParaRPr lang="it-IT" sz="1600" dirty="0" smtClean="0">
              <a:solidFill>
                <a:prstClr val="black"/>
              </a:solidFill>
            </a:endParaRPr>
          </a:p>
          <a:p>
            <a:pPr algn="just" defTabSz="914400"/>
            <a:r>
              <a:rPr lang="it-IT" sz="1600" dirty="0" smtClean="0">
                <a:solidFill>
                  <a:prstClr val="black"/>
                </a:solidFill>
              </a:rPr>
              <a:t>d. Allargamento sanzioni anche per forme contrattuali non subordinate, con l’attuale importo attenuato.</a:t>
            </a:r>
            <a:r>
              <a:rPr lang="it-IT" sz="1600" dirty="0" smtClean="0">
                <a:solidFill>
                  <a:sysClr val="windowText" lastClr="000000"/>
                </a:solidFill>
              </a:rPr>
              <a:t> </a:t>
            </a:r>
          </a:p>
          <a:p>
            <a:pPr algn="just" defTabSz="914400"/>
            <a:endParaRPr lang="it-IT" sz="1600" dirty="0" smtClean="0">
              <a:solidFill>
                <a:sysClr val="windowText" lastClr="000000"/>
              </a:solidFill>
            </a:endParaRPr>
          </a:p>
          <a:p>
            <a:pPr algn="just" defTabSz="914400"/>
            <a:r>
              <a:rPr lang="it-IT" sz="1600" dirty="0" smtClean="0">
                <a:solidFill>
                  <a:sysClr val="windowText" lastClr="000000"/>
                </a:solidFill>
              </a:rPr>
              <a:t>e. Introduzione maxi-sanzione per </a:t>
            </a:r>
            <a:r>
              <a:rPr lang="it-IT" sz="1600" b="1" dirty="0" smtClean="0">
                <a:solidFill>
                  <a:sysClr val="windowText" lastClr="000000"/>
                </a:solidFill>
              </a:rPr>
              <a:t>lavoro nero</a:t>
            </a:r>
            <a:r>
              <a:rPr lang="it-IT" sz="1600" dirty="0" smtClean="0">
                <a:solidFill>
                  <a:sysClr val="windowText" lastClr="000000"/>
                </a:solidFill>
              </a:rPr>
              <a:t> (con importo attenuato) anche per lavoro denunciato </a:t>
            </a:r>
            <a:r>
              <a:rPr lang="it-IT" sz="1600" i="1" dirty="0" smtClean="0">
                <a:solidFill>
                  <a:sysClr val="windowText" lastClr="000000"/>
                </a:solidFill>
              </a:rPr>
              <a:t>in misura inferiore </a:t>
            </a:r>
            <a:r>
              <a:rPr lang="it-IT" sz="1600" dirty="0" smtClean="0">
                <a:solidFill>
                  <a:sysClr val="windowText" lastClr="000000"/>
                </a:solidFill>
              </a:rPr>
              <a:t>(evasione pari o superiore  al 20 % della retribuzione imponibile previdenziale complessiva).</a:t>
            </a:r>
            <a:r>
              <a:rPr lang="it-IT" sz="1600" dirty="0" smtClean="0">
                <a:solidFill>
                  <a:prstClr val="black"/>
                </a:solidFill>
              </a:rPr>
              <a:t> </a:t>
            </a:r>
            <a:endParaRPr lang="it-IT" sz="1600" dirty="0">
              <a:solidFill>
                <a:prstClr val="black"/>
              </a:solidFill>
            </a:endParaRPr>
          </a:p>
        </p:txBody>
      </p:sp>
    </p:spTree>
    <p:extLst>
      <p:ext uri="{BB962C8B-B14F-4D97-AF65-F5344CB8AC3E}">
        <p14:creationId xmlns:p14="http://schemas.microsoft.com/office/powerpoint/2010/main" val="33772525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00100" y="642918"/>
            <a:ext cx="7143800" cy="428628"/>
          </a:xfrm>
          <a:prstGeom prst="rect">
            <a:avLst/>
          </a:prstGeom>
          <a:solidFill>
            <a:srgbClr val="FF8C19"/>
          </a:solidFill>
          <a:ln>
            <a:solidFill>
              <a:srgbClr val="F4A10C"/>
            </a:solidFill>
          </a:ln>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000" dirty="0" smtClean="0">
                <a:solidFill>
                  <a:prstClr val="black"/>
                </a:solidFill>
              </a:rPr>
              <a:t>Attività ispettiva ed organizzazione attività degli enti</a:t>
            </a:r>
            <a:endParaRPr lang="it-IT" sz="2000" dirty="0">
              <a:solidFill>
                <a:prstClr val="black"/>
              </a:solidFill>
            </a:endParaRPr>
          </a:p>
        </p:txBody>
      </p:sp>
      <p:sp>
        <p:nvSpPr>
          <p:cNvPr id="5" name="Rettangolo 4"/>
          <p:cNvSpPr/>
          <p:nvPr/>
        </p:nvSpPr>
        <p:spPr>
          <a:xfrm>
            <a:off x="714348" y="1276350"/>
            <a:ext cx="7715304" cy="52577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b="1" dirty="0">
                <a:solidFill>
                  <a:prstClr val="black"/>
                </a:solidFill>
              </a:rPr>
              <a:t>Uniformità della prassi </a:t>
            </a:r>
            <a:r>
              <a:rPr lang="it-IT" sz="1600" b="1" dirty="0" err="1">
                <a:solidFill>
                  <a:prstClr val="black"/>
                </a:solidFill>
              </a:rPr>
              <a:t>lavoristica</a:t>
            </a:r>
            <a:r>
              <a:rPr lang="it-IT" sz="1600" b="1" dirty="0">
                <a:solidFill>
                  <a:prstClr val="black"/>
                </a:solidFill>
              </a:rPr>
              <a:t> – </a:t>
            </a:r>
            <a:r>
              <a:rPr lang="it-IT" sz="1600" b="1" dirty="0" smtClean="0">
                <a:solidFill>
                  <a:prstClr val="black"/>
                </a:solidFill>
              </a:rPr>
              <a:t>autotutela.</a:t>
            </a:r>
            <a:endParaRPr lang="it-IT" sz="1600" dirty="0">
              <a:solidFill>
                <a:prstClr val="black"/>
              </a:solidFill>
            </a:endParaRPr>
          </a:p>
          <a:p>
            <a:pPr algn="just"/>
            <a:r>
              <a:rPr lang="it-IT" sz="1600" b="1" dirty="0">
                <a:solidFill>
                  <a:prstClr val="black"/>
                </a:solidFill>
              </a:rPr>
              <a:t> </a:t>
            </a:r>
            <a:r>
              <a:rPr lang="it-IT" sz="1600" i="1" dirty="0">
                <a:solidFill>
                  <a:prstClr val="black"/>
                </a:solidFill>
              </a:rPr>
              <a:t>Scopo</a:t>
            </a:r>
            <a:r>
              <a:rPr lang="it-IT" sz="1600" dirty="0">
                <a:solidFill>
                  <a:prstClr val="black"/>
                </a:solidFill>
              </a:rPr>
              <a:t>: si considera opportuno eliminare la ridondanza (ed in qualche caso la equivocità o discordanza) delle interpretazioni e disposizioni di prassi, affidandone il compito </a:t>
            </a:r>
            <a:r>
              <a:rPr lang="it-IT" sz="1600" u="sng" dirty="0">
                <a:solidFill>
                  <a:prstClr val="black"/>
                </a:solidFill>
              </a:rPr>
              <a:t>ad un solo Ente,</a:t>
            </a:r>
            <a:r>
              <a:rPr lang="it-IT" sz="1600" dirty="0">
                <a:solidFill>
                  <a:prstClr val="black"/>
                </a:solidFill>
              </a:rPr>
              <a:t> che agirà eventualmente di concerto con gli altri; tutti gli Enti ministeriali e previdenziali interessati dovranno uniformarsi a tali disposizioni</a:t>
            </a:r>
            <a:r>
              <a:rPr lang="it-IT" sz="1600" dirty="0" smtClean="0">
                <a:solidFill>
                  <a:prstClr val="black"/>
                </a:solidFill>
              </a:rPr>
              <a:t>.</a:t>
            </a:r>
          </a:p>
          <a:p>
            <a:pPr algn="just"/>
            <a:endParaRPr lang="it-IT" sz="1200" i="1" dirty="0" smtClean="0">
              <a:solidFill>
                <a:prstClr val="black"/>
              </a:solidFill>
            </a:endParaRPr>
          </a:p>
          <a:p>
            <a:pPr algn="just"/>
            <a:r>
              <a:rPr lang="it-IT" sz="1400" i="1" dirty="0" smtClean="0">
                <a:solidFill>
                  <a:prstClr val="black"/>
                </a:solidFill>
              </a:rPr>
              <a:t>Applicazione</a:t>
            </a:r>
            <a:r>
              <a:rPr lang="it-IT" sz="1400" i="1" dirty="0">
                <a:solidFill>
                  <a:prstClr val="black"/>
                </a:solidFill>
              </a:rPr>
              <a:t>:</a:t>
            </a:r>
            <a:endParaRPr lang="it-IT" sz="1400" dirty="0">
              <a:solidFill>
                <a:prstClr val="black"/>
              </a:solidFill>
            </a:endParaRPr>
          </a:p>
          <a:p>
            <a:pPr algn="just"/>
            <a:r>
              <a:rPr lang="it-IT" sz="1400" dirty="0">
                <a:solidFill>
                  <a:prstClr val="black"/>
                </a:solidFill>
              </a:rPr>
              <a:t>- Competente ad emanare disposizioni di prassi ed interpretazioni su aspetti </a:t>
            </a:r>
            <a:r>
              <a:rPr lang="it-IT" sz="1400" dirty="0" err="1">
                <a:solidFill>
                  <a:prstClr val="black"/>
                </a:solidFill>
              </a:rPr>
              <a:t>lavoristici</a:t>
            </a:r>
            <a:r>
              <a:rPr lang="it-IT" sz="1400" dirty="0">
                <a:solidFill>
                  <a:prstClr val="black"/>
                </a:solidFill>
              </a:rPr>
              <a:t>, previdenziali ed assicurativi (attraverso circolari e/o interpelli) </a:t>
            </a:r>
            <a:r>
              <a:rPr lang="it-IT" sz="1400" u="sng" dirty="0">
                <a:solidFill>
                  <a:prstClr val="black"/>
                </a:solidFill>
              </a:rPr>
              <a:t>è il solo Ministero del Lavoro</a:t>
            </a:r>
            <a:r>
              <a:rPr lang="it-IT" sz="1400" dirty="0">
                <a:solidFill>
                  <a:prstClr val="black"/>
                </a:solidFill>
              </a:rPr>
              <a:t>, attraverso i suoi organi centrali e/o periferici. </a:t>
            </a:r>
          </a:p>
          <a:p>
            <a:pPr algn="just"/>
            <a:r>
              <a:rPr lang="it-IT" sz="1400" dirty="0">
                <a:solidFill>
                  <a:prstClr val="black"/>
                </a:solidFill>
              </a:rPr>
              <a:t>Qualora gli Enti previdenziali ritengano opportuni interventi di tal genere, proporranno al Ministero l’emanazione del provvedimento di prassi.</a:t>
            </a:r>
          </a:p>
          <a:p>
            <a:pPr algn="just"/>
            <a:r>
              <a:rPr lang="it-IT" sz="1400" dirty="0">
                <a:solidFill>
                  <a:prstClr val="black"/>
                </a:solidFill>
              </a:rPr>
              <a:t>Le disposizioni riservate agli Enti previdenziali sono solo quelle di natura tecnico-applicativa, inerenti aspetti meramente operativi per le gestioni dei rapporti assicurativi e delle prestazioni di loro competenza.</a:t>
            </a:r>
          </a:p>
          <a:p>
            <a:pPr algn="just"/>
            <a:r>
              <a:rPr lang="it-IT" sz="1400" dirty="0">
                <a:solidFill>
                  <a:prstClr val="black"/>
                </a:solidFill>
              </a:rPr>
              <a:t> - Ogni provvedimento del Ministero del Lavoro è cogente per tutti gli organi del Ministero stesso, nonché per tutte le sedi centrali e periferiche degli Enti previdenziali, per  le Casse Edili ed ogni altro ente con potere di rilascio del </a:t>
            </a:r>
            <a:r>
              <a:rPr lang="it-IT" sz="1400" dirty="0" err="1">
                <a:solidFill>
                  <a:prstClr val="black"/>
                </a:solidFill>
              </a:rPr>
              <a:t>Durc</a:t>
            </a:r>
            <a:r>
              <a:rPr lang="it-IT" sz="1400" dirty="0">
                <a:solidFill>
                  <a:prstClr val="black"/>
                </a:solidFill>
              </a:rPr>
              <a:t>.</a:t>
            </a:r>
          </a:p>
          <a:p>
            <a:pPr algn="just"/>
            <a:r>
              <a:rPr lang="it-IT" sz="1400" dirty="0">
                <a:solidFill>
                  <a:prstClr val="black"/>
                </a:solidFill>
              </a:rPr>
              <a:t> - Alle disposizioni del Ministero del Lavoro, come sopra descritte, o a quelle particolari degli Enti Previdenziali si applicano integralmente le linee di trasparenza ed uniformità dell’azione ispettiva di cui alla Direttiva Ispezioni del 18 settembre 2008 e successive applicazioni, ivi compresa la facoltà di segnalazione da parte degli “interlocutori qualificati</a:t>
            </a:r>
            <a:r>
              <a:rPr lang="it-IT" sz="1400" dirty="0" smtClean="0">
                <a:solidFill>
                  <a:prstClr val="black"/>
                </a:solidFill>
              </a:rPr>
              <a:t>”.</a:t>
            </a:r>
          </a:p>
          <a:p>
            <a:pPr algn="r"/>
            <a:r>
              <a:rPr lang="it-IT" sz="1400" dirty="0" smtClean="0">
                <a:solidFill>
                  <a:prstClr val="black"/>
                </a:solidFill>
              </a:rPr>
              <a:t>SEGUE</a:t>
            </a:r>
            <a:endParaRPr lang="it-IT" sz="1400" dirty="0">
              <a:solidFill>
                <a:prstClr val="black"/>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00100" y="642918"/>
            <a:ext cx="7143800" cy="428628"/>
          </a:xfrm>
          <a:prstGeom prst="rect">
            <a:avLst/>
          </a:prstGeom>
          <a:solidFill>
            <a:srgbClr val="FF8C19"/>
          </a:solidFill>
          <a:ln>
            <a:solidFill>
              <a:srgbClr val="F4A10C"/>
            </a:solidFill>
          </a:ln>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000" dirty="0" smtClean="0">
                <a:solidFill>
                  <a:prstClr val="black"/>
                </a:solidFill>
              </a:rPr>
              <a:t>Attività ispettiva ed organizzazione attività degli enti</a:t>
            </a:r>
            <a:endParaRPr lang="it-IT" sz="2000" dirty="0">
              <a:solidFill>
                <a:prstClr val="black"/>
              </a:solidFill>
            </a:endParaRPr>
          </a:p>
        </p:txBody>
      </p:sp>
      <p:sp>
        <p:nvSpPr>
          <p:cNvPr id="3" name="Rettangolo 2"/>
          <p:cNvSpPr/>
          <p:nvPr/>
        </p:nvSpPr>
        <p:spPr>
          <a:xfrm>
            <a:off x="714348" y="1285860"/>
            <a:ext cx="7715304" cy="33575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it-IT" sz="1600" i="1" dirty="0">
                <a:solidFill>
                  <a:prstClr val="black"/>
                </a:solidFill>
              </a:rPr>
              <a:t>Autotutela</a:t>
            </a:r>
            <a:endParaRPr lang="it-IT" sz="1600" dirty="0">
              <a:solidFill>
                <a:prstClr val="black"/>
              </a:solidFill>
            </a:endParaRPr>
          </a:p>
          <a:p>
            <a:pPr algn="just"/>
            <a:r>
              <a:rPr lang="it-IT" sz="1600" dirty="0">
                <a:solidFill>
                  <a:prstClr val="black"/>
                </a:solidFill>
              </a:rPr>
              <a:t>Riguardo agli atti  delle sedi locali e territoriali del  Ministero del lavoro e degli Enti previdenziali tutti che si caratterizzino per</a:t>
            </a:r>
          </a:p>
          <a:p>
            <a:pPr algn="just">
              <a:buFont typeface="Arial" pitchFamily="34" charset="0"/>
              <a:buChar char="•"/>
            </a:pPr>
            <a:r>
              <a:rPr lang="it-IT" sz="1600" dirty="0" smtClean="0">
                <a:solidFill>
                  <a:prstClr val="black"/>
                </a:solidFill>
              </a:rPr>
              <a:t>palese </a:t>
            </a:r>
            <a:r>
              <a:rPr lang="it-IT" sz="1600" dirty="0">
                <a:solidFill>
                  <a:prstClr val="black"/>
                </a:solidFill>
              </a:rPr>
              <a:t>difformità dall’indirizzo ministeriale, come sopra rappresentato;</a:t>
            </a:r>
          </a:p>
          <a:p>
            <a:pPr algn="just">
              <a:buFont typeface="Arial" pitchFamily="34" charset="0"/>
              <a:buChar char="•"/>
            </a:pPr>
            <a:r>
              <a:rPr lang="it-IT" sz="1600" dirty="0" smtClean="0">
                <a:solidFill>
                  <a:prstClr val="black"/>
                </a:solidFill>
              </a:rPr>
              <a:t>palese </a:t>
            </a:r>
            <a:r>
              <a:rPr lang="it-IT" sz="1600" dirty="0">
                <a:solidFill>
                  <a:prstClr val="black"/>
                </a:solidFill>
              </a:rPr>
              <a:t>errore o mancata considerazione di incontrovertibili elementi di fatto e di diritto conoscibili dalla Amministrazione emanante</a:t>
            </a:r>
          </a:p>
          <a:p>
            <a:pPr algn="just"/>
            <a:r>
              <a:rPr lang="it-IT" sz="1600" dirty="0">
                <a:solidFill>
                  <a:prstClr val="black"/>
                </a:solidFill>
              </a:rPr>
              <a:t>può essere opposta entro 30 gg. istanza di autotutela per la revisione o remissione dell’atto.</a:t>
            </a:r>
          </a:p>
          <a:p>
            <a:pPr algn="just"/>
            <a:r>
              <a:rPr lang="it-IT" sz="1600" dirty="0">
                <a:solidFill>
                  <a:prstClr val="black"/>
                </a:solidFill>
              </a:rPr>
              <a:t>L’accoglimento o meno dell’istanza viene valutato ai fini della ripartizione degli oneri conseguenti all’eventuale  proseguimento del contenzioso. </a:t>
            </a:r>
          </a:p>
        </p:txBody>
      </p:sp>
      <p:sp>
        <p:nvSpPr>
          <p:cNvPr id="4" name="CasellaDiTesto 3"/>
          <p:cNvSpPr txBox="1"/>
          <p:nvPr/>
        </p:nvSpPr>
        <p:spPr>
          <a:xfrm>
            <a:off x="785786" y="4643446"/>
            <a:ext cx="7643866" cy="1323439"/>
          </a:xfrm>
          <a:prstGeom prst="rect">
            <a:avLst/>
          </a:prstGeom>
          <a:solidFill>
            <a:srgbClr val="FF8C19"/>
          </a:solidFill>
          <a:ln>
            <a:solidFill>
              <a:schemeClr val="tx1"/>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it-IT" sz="1600" b="1" dirty="0">
                <a:solidFill>
                  <a:prstClr val="black"/>
                </a:solidFill>
              </a:rPr>
              <a:t>Pubblicità della prassi</a:t>
            </a:r>
            <a:endParaRPr lang="it-IT" sz="1600" dirty="0">
              <a:solidFill>
                <a:prstClr val="black"/>
              </a:solidFill>
            </a:endParaRPr>
          </a:p>
          <a:p>
            <a:pPr algn="just"/>
            <a:r>
              <a:rPr lang="it-IT" sz="1600" dirty="0">
                <a:solidFill>
                  <a:prstClr val="black"/>
                </a:solidFill>
              </a:rPr>
              <a:t>Obbligatorietà di </a:t>
            </a:r>
            <a:r>
              <a:rPr lang="it-IT" sz="1600" u="sng" dirty="0">
                <a:solidFill>
                  <a:prstClr val="black"/>
                </a:solidFill>
              </a:rPr>
              <a:t>pubblicazione immediata</a:t>
            </a:r>
            <a:r>
              <a:rPr lang="it-IT" sz="1600" dirty="0">
                <a:solidFill>
                  <a:prstClr val="black"/>
                </a:solidFill>
              </a:rPr>
              <a:t> sul sito istituzionale di Enti e Ministeri delle circolari, norme,  messaggi e documenti di prassi TUTTI, </a:t>
            </a:r>
            <a:r>
              <a:rPr lang="it-IT" sz="1600" u="sng" dirty="0">
                <a:solidFill>
                  <a:prstClr val="black"/>
                </a:solidFill>
              </a:rPr>
              <a:t>vietando</a:t>
            </a:r>
            <a:r>
              <a:rPr lang="it-IT" sz="1600" dirty="0">
                <a:solidFill>
                  <a:prstClr val="black"/>
                </a:solidFill>
              </a:rPr>
              <a:t> ogni altro tipo di  diffusione preventiva alla pubblicazione istituzionale</a:t>
            </a:r>
            <a:r>
              <a:rPr lang="it-IT" sz="1600" dirty="0" smtClean="0">
                <a:solidFill>
                  <a:prstClr val="black"/>
                </a:solidFill>
              </a:rPr>
              <a:t>.</a:t>
            </a:r>
            <a:endParaRPr lang="it-IT" dirty="0">
              <a:solidFill>
                <a:prstClr val="black"/>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214414" y="928670"/>
            <a:ext cx="6643734" cy="4286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schemeClr val="tx1"/>
                </a:solidFill>
              </a:rPr>
              <a:t>Subordinazione: le ultime novità delle deleghe dell’art. 4 del Job </a:t>
            </a:r>
            <a:r>
              <a:rPr lang="it-IT" b="1" dirty="0" err="1" smtClean="0">
                <a:solidFill>
                  <a:schemeClr val="tx1"/>
                </a:solidFill>
              </a:rPr>
              <a:t>Act</a:t>
            </a:r>
            <a:r>
              <a:rPr lang="it-IT" b="1" dirty="0" smtClean="0">
                <a:solidFill>
                  <a:schemeClr val="tx1"/>
                </a:solidFill>
              </a:rPr>
              <a:t> </a:t>
            </a:r>
            <a:endParaRPr lang="it-IT" b="1" dirty="0">
              <a:solidFill>
                <a:schemeClr val="tx1"/>
              </a:solidFill>
            </a:endParaRPr>
          </a:p>
        </p:txBody>
      </p:sp>
      <p:sp>
        <p:nvSpPr>
          <p:cNvPr id="8" name="CasellaDiTesto 7"/>
          <p:cNvSpPr txBox="1"/>
          <p:nvPr/>
        </p:nvSpPr>
        <p:spPr>
          <a:xfrm>
            <a:off x="785786" y="1952626"/>
            <a:ext cx="7429552" cy="4739759"/>
          </a:xfrm>
          <a:prstGeom prst="rect">
            <a:avLst/>
          </a:prstGeom>
          <a:noFill/>
        </p:spPr>
        <p:txBody>
          <a:bodyPr wrap="square" rtlCol="0">
            <a:spAutoFit/>
          </a:bodyPr>
          <a:lstStyle/>
          <a:p>
            <a:pPr algn="just">
              <a:buFont typeface="Wingdings" pitchFamily="2" charset="2"/>
              <a:buChar char="Ø"/>
            </a:pPr>
            <a:r>
              <a:rPr lang="it-IT" b="1" dirty="0" smtClean="0"/>
              <a:t> Analizzare le forme contrattuali oggi esistenti</a:t>
            </a:r>
            <a:r>
              <a:rPr lang="it-IT" dirty="0" smtClean="0"/>
              <a:t> per valutarne l’effettiva coerenza, con l’intento di una </a:t>
            </a:r>
            <a:r>
              <a:rPr lang="it-IT" b="1" dirty="0" smtClean="0"/>
              <a:t>semplificazione delle tipologie contrattuali.</a:t>
            </a:r>
          </a:p>
          <a:p>
            <a:pPr algn="just">
              <a:buFont typeface="Wingdings" pitchFamily="2" charset="2"/>
              <a:buChar char="Ø"/>
            </a:pPr>
            <a:endParaRPr lang="it-IT" sz="800" b="1" dirty="0" smtClean="0"/>
          </a:p>
          <a:p>
            <a:pPr algn="just">
              <a:buFont typeface="Wingdings" pitchFamily="2" charset="2"/>
              <a:buChar char="Ø"/>
            </a:pPr>
            <a:r>
              <a:rPr lang="it-IT" dirty="0" smtClean="0"/>
              <a:t> Istituzione di una nuova tipologia contrattuale (?) , il </a:t>
            </a:r>
            <a:r>
              <a:rPr lang="it-IT" b="1" dirty="0" smtClean="0"/>
              <a:t>Contratto a Tempo Indeterminato a tutele crescenti</a:t>
            </a:r>
            <a:r>
              <a:rPr lang="it-IT" dirty="0" smtClean="0"/>
              <a:t> , in relazione all’anzianità di servizio. </a:t>
            </a:r>
          </a:p>
          <a:p>
            <a:pPr algn="just">
              <a:buFont typeface="Wingdings" pitchFamily="2" charset="2"/>
              <a:buChar char="Ø"/>
            </a:pPr>
            <a:endParaRPr lang="it-IT" sz="800" dirty="0" smtClean="0"/>
          </a:p>
          <a:p>
            <a:pPr algn="just">
              <a:buFont typeface="Wingdings" pitchFamily="2" charset="2"/>
              <a:buChar char="Ø"/>
            </a:pPr>
            <a:r>
              <a:rPr lang="it-IT" dirty="0" smtClean="0"/>
              <a:t>Introduzione –sperimentale – del </a:t>
            </a:r>
            <a:r>
              <a:rPr lang="it-IT" b="1" dirty="0" smtClean="0"/>
              <a:t>compenso orario minimo</a:t>
            </a:r>
            <a:r>
              <a:rPr lang="it-IT" dirty="0" smtClean="0"/>
              <a:t>, applicabile ai rapporti che prevedono una prestazione di lavoro subordinato o una collaborazione coordinata e continuativa, in settori non regolati da contratti collettivi sottoscritti dalle organizzazioni sindacali più rappresentative.</a:t>
            </a:r>
          </a:p>
          <a:p>
            <a:pPr algn="just">
              <a:buFont typeface="Wingdings" pitchFamily="2" charset="2"/>
              <a:buChar char="Ø"/>
            </a:pPr>
            <a:endParaRPr lang="it-IT" sz="800" dirty="0" smtClean="0"/>
          </a:p>
          <a:p>
            <a:pPr algn="just">
              <a:buFont typeface="Wingdings" pitchFamily="2" charset="2"/>
              <a:buChar char="Ø"/>
            </a:pPr>
            <a:r>
              <a:rPr lang="it-IT" dirty="0" smtClean="0"/>
              <a:t> Estensione in tutti i settori produttivi  del  </a:t>
            </a:r>
            <a:r>
              <a:rPr lang="it-IT" b="1" dirty="0" smtClean="0"/>
              <a:t>ricorso a prestazioni di lavoro accessorio</a:t>
            </a:r>
            <a:r>
              <a:rPr lang="it-IT" dirty="0" smtClean="0"/>
              <a:t>  (voucher) per le attività lavorative discontinue e occasionali, con l’elevazione dei limiti di reddito attuali e la piena tracciabilità dei buoni.</a:t>
            </a:r>
          </a:p>
          <a:p>
            <a:pPr algn="just">
              <a:buFont typeface="Wingdings" pitchFamily="2" charset="2"/>
              <a:buChar char="Ø"/>
            </a:pPr>
            <a:endParaRPr lang="it-IT" sz="800" dirty="0" smtClean="0"/>
          </a:p>
          <a:p>
            <a:pPr algn="just">
              <a:buFont typeface="Wingdings" pitchFamily="2" charset="2"/>
              <a:buChar char="Ø"/>
            </a:pPr>
            <a:r>
              <a:rPr lang="it-IT" dirty="0" smtClean="0"/>
              <a:t> Adottare per decreto entro 6 mesi dal disegno di legge un “</a:t>
            </a:r>
            <a:r>
              <a:rPr lang="it-IT" b="1" dirty="0" smtClean="0"/>
              <a:t>testo organico semplificato delle discipline delle tipologie contrattuali e dei rapporti di lavoro</a:t>
            </a:r>
            <a:r>
              <a:rPr lang="it-IT" dirty="0" smtClean="0"/>
              <a:t>“, con semplificazione e abrogazione di tutte le disposizioni incompatibili con il  testo predetto.</a:t>
            </a:r>
            <a:endParaRPr lang="it-IT" dirty="0"/>
          </a:p>
        </p:txBody>
      </p:sp>
    </p:spTree>
    <p:extLst>
      <p:ext uri="{BB962C8B-B14F-4D97-AF65-F5344CB8AC3E}">
        <p14:creationId xmlns:p14="http://schemas.microsoft.com/office/powerpoint/2010/main" val="13110197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214414" y="571480"/>
            <a:ext cx="6786610" cy="7048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schemeClr val="tx1"/>
                </a:solidFill>
              </a:rPr>
              <a:t>Lavoro Subordinato e Dipendente: il Codice Semplificato del Lavoro</a:t>
            </a:r>
          </a:p>
          <a:p>
            <a:pPr algn="ctr"/>
            <a:endParaRPr lang="it-IT" sz="1600" dirty="0">
              <a:solidFill>
                <a:schemeClr val="tx1"/>
              </a:solidFill>
            </a:endParaRPr>
          </a:p>
        </p:txBody>
      </p:sp>
      <p:sp>
        <p:nvSpPr>
          <p:cNvPr id="9" name="CasellaDiTesto 8"/>
          <p:cNvSpPr txBox="1"/>
          <p:nvPr/>
        </p:nvSpPr>
        <p:spPr>
          <a:xfrm>
            <a:off x="1138214" y="1800223"/>
            <a:ext cx="6862810" cy="4801314"/>
          </a:xfrm>
          <a:prstGeom prst="rect">
            <a:avLst/>
          </a:prstGeom>
          <a:noFill/>
        </p:spPr>
        <p:txBody>
          <a:bodyPr wrap="square" rtlCol="0">
            <a:spAutoFit/>
          </a:bodyPr>
          <a:lstStyle/>
          <a:p>
            <a:pPr algn="ctr"/>
            <a:r>
              <a:rPr lang="it-IT" i="1" dirty="0" smtClean="0"/>
              <a:t>Subordinazione e dipendenza </a:t>
            </a:r>
          </a:p>
          <a:p>
            <a:pPr algn="just"/>
            <a:r>
              <a:rPr lang="it-IT" dirty="0" smtClean="0"/>
              <a:t>1. È prestatore di lavoro </a:t>
            </a:r>
            <a:r>
              <a:rPr lang="it-IT" b="1" dirty="0" smtClean="0"/>
              <a:t>subordinato</a:t>
            </a:r>
            <a:r>
              <a:rPr lang="it-IT" dirty="0" smtClean="0"/>
              <a:t> colui che si sia obbligato, dietro retribuzione, a svolgere per una azienda in modo continuativo una prestazione di lavoro personale soggetta al potere direttivo del creditore. </a:t>
            </a:r>
          </a:p>
          <a:p>
            <a:pPr algn="just"/>
            <a:r>
              <a:rPr lang="it-IT" dirty="0" smtClean="0"/>
              <a:t>2. È prestatore di lavoro </a:t>
            </a:r>
            <a:r>
              <a:rPr lang="it-IT" b="1" dirty="0" smtClean="0"/>
              <a:t>dipendente</a:t>
            </a:r>
            <a:r>
              <a:rPr lang="it-IT" dirty="0" smtClean="0"/>
              <a:t> da un’azienda il lavoratore subordinato, nonché il lavoratore autonomo continuativo, l’associato lavoratore in partecipazione, o il socio lavoratore di società commerciale, che traggano più di tre quarti del proprio reddito di lavoro complessivo dal rapporto con l’azienda medesima, salvo che ricorra alternativamente uno dei seguenti requisiti: </a:t>
            </a:r>
          </a:p>
          <a:p>
            <a:pPr algn="just"/>
            <a:r>
              <a:rPr lang="it-IT" dirty="0" smtClean="0"/>
              <a:t>a) la retribuzione annua lorda annua del collaboratore autonomo, del socio o dell’associato in partecipazione superi i </a:t>
            </a:r>
            <a:r>
              <a:rPr lang="it-IT" b="1" dirty="0" smtClean="0"/>
              <a:t>24.000</a:t>
            </a:r>
            <a:r>
              <a:rPr lang="it-IT" dirty="0" smtClean="0"/>
              <a:t> euro; tale limite si dimezza per i primi due anni di esercizio dell’attività professionale; </a:t>
            </a:r>
          </a:p>
          <a:p>
            <a:pPr algn="just"/>
            <a:r>
              <a:rPr lang="it-IT" dirty="0" smtClean="0"/>
              <a:t>b) il collaboratore autonomo, l’associato in partecipazione o il socio lavoratore sia iscritto a un albo o un ordine professionale incompatibile con la posizione di dipendenza dall’azienda. </a:t>
            </a:r>
          </a:p>
        </p:txBody>
      </p:sp>
    </p:spTree>
    <p:extLst>
      <p:ext uri="{BB962C8B-B14F-4D97-AF65-F5344CB8AC3E}">
        <p14:creationId xmlns:p14="http://schemas.microsoft.com/office/powerpoint/2010/main" val="17204209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214414" y="571480"/>
            <a:ext cx="6786610" cy="7048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schemeClr val="tx1"/>
                </a:solidFill>
              </a:rPr>
              <a:t>Lavoro Subordinato e Dipendente: il Codice Semplificato del Lavoro</a:t>
            </a:r>
          </a:p>
          <a:p>
            <a:pPr algn="ctr"/>
            <a:endParaRPr lang="it-IT" sz="1600" dirty="0">
              <a:solidFill>
                <a:schemeClr val="tx1"/>
              </a:solidFill>
            </a:endParaRPr>
          </a:p>
        </p:txBody>
      </p:sp>
      <p:sp>
        <p:nvSpPr>
          <p:cNvPr id="9" name="CasellaDiTesto 8"/>
          <p:cNvSpPr txBox="1"/>
          <p:nvPr/>
        </p:nvSpPr>
        <p:spPr>
          <a:xfrm>
            <a:off x="1138214" y="1800223"/>
            <a:ext cx="6862810" cy="3693319"/>
          </a:xfrm>
          <a:prstGeom prst="rect">
            <a:avLst/>
          </a:prstGeom>
          <a:noFill/>
        </p:spPr>
        <p:txBody>
          <a:bodyPr wrap="square" rtlCol="0">
            <a:spAutoFit/>
          </a:bodyPr>
          <a:lstStyle/>
          <a:p>
            <a:pPr algn="ctr"/>
            <a:r>
              <a:rPr lang="it-IT" i="1" dirty="0" smtClean="0"/>
              <a:t> Alcuni problemi connessi a “subordinazione e dipendenza” </a:t>
            </a:r>
          </a:p>
          <a:p>
            <a:pPr algn="ctr"/>
            <a:endParaRPr lang="it-IT" i="1" dirty="0" smtClean="0"/>
          </a:p>
          <a:p>
            <a:pPr algn="just"/>
            <a:r>
              <a:rPr lang="it-IT" dirty="0" smtClean="0"/>
              <a:t>1. L‘unica differenza (minima) fra lavoratore subordinato e dipendente sta nello “</a:t>
            </a:r>
            <a:r>
              <a:rPr lang="it-IT" i="1" dirty="0" err="1" smtClean="0"/>
              <a:t>ius</a:t>
            </a:r>
            <a:r>
              <a:rPr lang="it-IT" i="1" dirty="0" smtClean="0"/>
              <a:t> </a:t>
            </a:r>
            <a:r>
              <a:rPr lang="it-IT" i="1" dirty="0" err="1" smtClean="0"/>
              <a:t>variandi</a:t>
            </a:r>
            <a:r>
              <a:rPr lang="it-IT" dirty="0" smtClean="0"/>
              <a:t>”, per il resto al lavoro dipendente si applicano tutte le norme del codice semplificato  (Prof. </a:t>
            </a:r>
            <a:r>
              <a:rPr lang="it-IT" dirty="0" err="1" smtClean="0"/>
              <a:t>Ichino</a:t>
            </a:r>
            <a:r>
              <a:rPr lang="it-IT" dirty="0" smtClean="0"/>
              <a:t>) .</a:t>
            </a:r>
          </a:p>
          <a:p>
            <a:pPr marL="342900" indent="-342900" algn="just"/>
            <a:r>
              <a:rPr lang="it-IT" dirty="0" smtClean="0"/>
              <a:t>Ma come si coordina a tutto  (ad es. il salario minimo ) ciò con</a:t>
            </a:r>
          </a:p>
          <a:p>
            <a:pPr marL="342900" indent="-342900" algn="just">
              <a:buFontTx/>
              <a:buChar char="-"/>
            </a:pPr>
            <a:r>
              <a:rPr lang="it-IT" dirty="0" smtClean="0"/>
              <a:t>L a prestazione  a risultato (tipica del progetto) ?</a:t>
            </a:r>
          </a:p>
          <a:p>
            <a:pPr marL="342900" indent="-342900" algn="just">
              <a:buFontTx/>
              <a:buChar char="-"/>
            </a:pPr>
            <a:r>
              <a:rPr lang="it-IT" dirty="0" smtClean="0"/>
              <a:t>L’aleatorietà (tipica di associati e soci) ?</a:t>
            </a:r>
          </a:p>
          <a:p>
            <a:pPr marL="342900" indent="-342900" algn="just">
              <a:buFontTx/>
              <a:buChar char="-"/>
            </a:pPr>
            <a:r>
              <a:rPr lang="it-IT" dirty="0" smtClean="0"/>
              <a:t>La partecipazione a carattere  imprenditoriale (tipica dei soci) ? </a:t>
            </a:r>
          </a:p>
          <a:p>
            <a:pPr marL="342900" indent="-342900" algn="just">
              <a:buFontTx/>
              <a:buChar char="-"/>
            </a:pPr>
            <a:endParaRPr lang="it-IT" dirty="0" smtClean="0"/>
          </a:p>
          <a:p>
            <a:pPr algn="just"/>
            <a:r>
              <a:rPr lang="it-IT" dirty="0" smtClean="0"/>
              <a:t>2. Come accertare il reddito ai fini della ipotetica dipendenza economica  ? </a:t>
            </a:r>
            <a:r>
              <a:rPr lang="it-IT" dirty="0" err="1" smtClean="0"/>
              <a:t>Probema</a:t>
            </a:r>
            <a:r>
              <a:rPr lang="it-IT" dirty="0" smtClean="0"/>
              <a:t> già emerso con legge Fornero: zona neutra per un periodo “N “(anche più di due anni) .</a:t>
            </a:r>
          </a:p>
        </p:txBody>
      </p:sp>
    </p:spTree>
    <p:extLst>
      <p:ext uri="{BB962C8B-B14F-4D97-AF65-F5344CB8AC3E}">
        <p14:creationId xmlns:p14="http://schemas.microsoft.com/office/powerpoint/2010/main" val="17204209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214414" y="571480"/>
            <a:ext cx="6786610" cy="7048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schemeClr val="tx1"/>
                </a:solidFill>
              </a:rPr>
              <a:t>Lavoro Subordinato e Dipendente: il Codice Semplificato del Lavoro</a:t>
            </a:r>
          </a:p>
          <a:p>
            <a:pPr algn="ctr"/>
            <a:endParaRPr lang="it-IT" sz="1600" dirty="0">
              <a:solidFill>
                <a:schemeClr val="tx1"/>
              </a:solidFill>
            </a:endParaRPr>
          </a:p>
        </p:txBody>
      </p:sp>
      <p:sp>
        <p:nvSpPr>
          <p:cNvPr id="9" name="CasellaDiTesto 8"/>
          <p:cNvSpPr txBox="1"/>
          <p:nvPr/>
        </p:nvSpPr>
        <p:spPr>
          <a:xfrm>
            <a:off x="1138214" y="1657351"/>
            <a:ext cx="6862810" cy="5067299"/>
          </a:xfrm>
          <a:prstGeom prst="rect">
            <a:avLst/>
          </a:prstGeom>
          <a:noFill/>
        </p:spPr>
        <p:txBody>
          <a:bodyPr wrap="square" rtlCol="0">
            <a:spAutoFit/>
          </a:bodyPr>
          <a:lstStyle/>
          <a:p>
            <a:pPr algn="ctr"/>
            <a:r>
              <a:rPr lang="it-IT" i="1" dirty="0" smtClean="0"/>
              <a:t> Alcuni problemi connessi a “subordinazione e dipendenza” </a:t>
            </a:r>
          </a:p>
          <a:p>
            <a:pPr algn="ctr"/>
            <a:endParaRPr lang="it-IT" i="1" dirty="0" smtClean="0"/>
          </a:p>
          <a:p>
            <a:pPr algn="just"/>
            <a:r>
              <a:rPr lang="it-IT" dirty="0" smtClean="0"/>
              <a:t>3. Dipendenza economica sotto € </a:t>
            </a:r>
            <a:r>
              <a:rPr lang="it-IT" b="1" dirty="0" smtClean="0"/>
              <a:t>24.000 </a:t>
            </a:r>
            <a:r>
              <a:rPr lang="it-IT" dirty="0" smtClean="0"/>
              <a:t>(</a:t>
            </a:r>
            <a:r>
              <a:rPr lang="it-IT" u="sng" dirty="0" smtClean="0"/>
              <a:t>dimezzati </a:t>
            </a:r>
            <a:r>
              <a:rPr lang="it-IT" dirty="0" smtClean="0"/>
              <a:t>per primi 2 anni) ?</a:t>
            </a:r>
          </a:p>
          <a:p>
            <a:pPr algn="just"/>
            <a:r>
              <a:rPr lang="it-IT" dirty="0" smtClean="0"/>
              <a:t>Se contiamo mensilità aggiuntive e </a:t>
            </a:r>
            <a:r>
              <a:rPr lang="it-IT" dirty="0" err="1" smtClean="0"/>
              <a:t>tfr</a:t>
            </a:r>
            <a:r>
              <a:rPr lang="it-IT" dirty="0" smtClean="0"/>
              <a:t> siamo al reddito annuo di un lavoratore </a:t>
            </a:r>
            <a:r>
              <a:rPr lang="it-IT" dirty="0" err="1" smtClean="0"/>
              <a:t>medio-qualificato</a:t>
            </a:r>
            <a:r>
              <a:rPr lang="it-IT" dirty="0" smtClean="0"/>
              <a:t>  (in caso di contribuzione a carico committente,) o addirittura al di sotto di quello di un apprendista (se contribuzione in tutto o in parte a carico lavoratore).</a:t>
            </a:r>
          </a:p>
          <a:p>
            <a:pPr algn="just"/>
            <a:endParaRPr lang="it-IT" dirty="0" smtClean="0"/>
          </a:p>
          <a:p>
            <a:pPr algn="just"/>
            <a:r>
              <a:rPr lang="it-IT" dirty="0" smtClean="0"/>
              <a:t>4. Se non c’è dipendenza economica (…) non si ha diritto a protezione ?</a:t>
            </a:r>
          </a:p>
          <a:p>
            <a:pPr algn="just"/>
            <a:endParaRPr lang="it-IT" dirty="0" smtClean="0"/>
          </a:p>
          <a:p>
            <a:pPr algn="just"/>
            <a:r>
              <a:rPr lang="it-IT" dirty="0" smtClean="0"/>
              <a:t>5. E’ possibile autonomia anche in prestazione minima o particolare ?</a:t>
            </a:r>
          </a:p>
          <a:p>
            <a:pPr algn="just"/>
            <a:endParaRPr lang="it-IT" dirty="0" smtClean="0"/>
          </a:p>
          <a:p>
            <a:pPr algn="just"/>
            <a:r>
              <a:rPr lang="it-IT" dirty="0" smtClean="0"/>
              <a:t>6. Vincoli “esterni” finiscono per rafforzare precarietà (già visto con Biagi e Fornero) &gt;&gt;&gt;  </a:t>
            </a:r>
          </a:p>
          <a:p>
            <a:pPr algn="just"/>
            <a:r>
              <a:rPr lang="it-IT" dirty="0" smtClean="0"/>
              <a:t>Esempio:  nessuna continuazione rapporto dopo i due anni.</a:t>
            </a:r>
          </a:p>
          <a:p>
            <a:pPr algn="just"/>
            <a:endParaRPr lang="it-IT" dirty="0" smtClean="0"/>
          </a:p>
          <a:p>
            <a:pPr algn="just"/>
            <a:r>
              <a:rPr lang="it-IT" dirty="0" smtClean="0"/>
              <a:t>7. Disciplina non applicabile senza riordino sistema previdenziale e delle prestazioni (vedi </a:t>
            </a:r>
            <a:r>
              <a:rPr lang="it-IT" i="1" dirty="0" smtClean="0"/>
              <a:t>infra</a:t>
            </a:r>
            <a:r>
              <a:rPr lang="it-IT" dirty="0" smtClean="0"/>
              <a:t>)</a:t>
            </a:r>
          </a:p>
        </p:txBody>
      </p:sp>
    </p:spTree>
    <p:extLst>
      <p:ext uri="{BB962C8B-B14F-4D97-AF65-F5344CB8AC3E}">
        <p14:creationId xmlns:p14="http://schemas.microsoft.com/office/powerpoint/2010/main" val="17204209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214414" y="571480"/>
            <a:ext cx="6786610" cy="7048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schemeClr val="tx1"/>
                </a:solidFill>
              </a:rPr>
              <a:t>Lavoro Subordinato e Personale : la proposta dei </a:t>
            </a:r>
            <a:r>
              <a:rPr lang="it-IT" b="1" dirty="0" err="1" smtClean="0">
                <a:solidFill>
                  <a:schemeClr val="tx1"/>
                </a:solidFill>
              </a:rPr>
              <a:t>CDL</a:t>
            </a:r>
            <a:r>
              <a:rPr lang="it-IT" b="1" dirty="0" smtClean="0">
                <a:solidFill>
                  <a:schemeClr val="tx1"/>
                </a:solidFill>
              </a:rPr>
              <a:t> lombardi</a:t>
            </a:r>
          </a:p>
          <a:p>
            <a:pPr algn="ctr"/>
            <a:endParaRPr lang="it-IT" sz="1600" dirty="0">
              <a:solidFill>
                <a:schemeClr val="tx1"/>
              </a:solidFill>
            </a:endParaRPr>
          </a:p>
        </p:txBody>
      </p:sp>
      <p:sp>
        <p:nvSpPr>
          <p:cNvPr id="7" name="CasellaDiTesto 6"/>
          <p:cNvSpPr txBox="1"/>
          <p:nvPr/>
        </p:nvSpPr>
        <p:spPr>
          <a:xfrm>
            <a:off x="1214414" y="1666875"/>
            <a:ext cx="6786610" cy="646331"/>
          </a:xfrm>
          <a:prstGeom prst="rect">
            <a:avLst/>
          </a:prstGeom>
          <a:noFill/>
        </p:spPr>
        <p:txBody>
          <a:bodyPr wrap="square" rtlCol="0">
            <a:spAutoFit/>
          </a:bodyPr>
          <a:lstStyle/>
          <a:p>
            <a:pPr algn="ctr"/>
            <a:r>
              <a:rPr lang="it-IT" b="1" dirty="0"/>
              <a:t>Rafforzamento della </a:t>
            </a:r>
            <a:r>
              <a:rPr lang="it-IT" b="1" dirty="0" smtClean="0"/>
              <a:t>divisione </a:t>
            </a:r>
            <a:r>
              <a:rPr lang="it-IT" b="1" dirty="0"/>
              <a:t>tra lavoro subordinato e </a:t>
            </a:r>
            <a:r>
              <a:rPr lang="it-IT" b="1" dirty="0" smtClean="0"/>
              <a:t>autonomo:</a:t>
            </a:r>
          </a:p>
          <a:p>
            <a:pPr algn="ctr">
              <a:spcAft>
                <a:spcPts val="600"/>
              </a:spcAft>
            </a:pPr>
            <a:r>
              <a:rPr lang="it-IT" b="1" dirty="0" smtClean="0"/>
              <a:t>&gt;&gt;  Tutto ciò che non è lavoro Autonomo, è Subordinato </a:t>
            </a:r>
            <a:r>
              <a:rPr lang="it-IT" sz="1600" b="1" dirty="0" smtClean="0"/>
              <a:t>&lt;&lt;</a:t>
            </a:r>
            <a:endParaRPr lang="it-IT" sz="1600" b="1" dirty="0"/>
          </a:p>
        </p:txBody>
      </p:sp>
      <p:sp>
        <p:nvSpPr>
          <p:cNvPr id="8" name="Rettangolo 7"/>
          <p:cNvSpPr/>
          <p:nvPr/>
        </p:nvSpPr>
        <p:spPr>
          <a:xfrm>
            <a:off x="1138214" y="2657475"/>
            <a:ext cx="6786610" cy="1209675"/>
          </a:xfrm>
          <a:prstGeom prst="rect">
            <a:avLst/>
          </a:prstGeom>
          <a:noFill/>
          <a:effectLst>
            <a:glow rad="101600">
              <a:schemeClr val="accent6">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just"/>
            <a:r>
              <a:rPr lang="it-IT" sz="1400" i="1" dirty="0" smtClean="0">
                <a:solidFill>
                  <a:schemeClr val="tx1"/>
                </a:solidFill>
              </a:rPr>
              <a:t>È prestatore di lavoro subordinato colui che svolga una prestazione di lavoro personale soggetta al potere direttivo del creditore della prestazione, alternativa ad una prestazione resa nell’ambito di attività imprenditoriale o professionale.</a:t>
            </a:r>
            <a:endParaRPr lang="it-IT" sz="1400" dirty="0" smtClean="0">
              <a:solidFill>
                <a:schemeClr val="tx1"/>
              </a:solidFill>
            </a:endParaRPr>
          </a:p>
          <a:p>
            <a:pPr algn="just"/>
            <a:r>
              <a:rPr lang="it-IT" sz="1400" i="1" dirty="0" smtClean="0">
                <a:solidFill>
                  <a:schemeClr val="tx1"/>
                </a:solidFill>
              </a:rPr>
              <a:t>La prestazione lavorativa si presume sempre  a titolo oneroso, fatte salve le norme che disciplinano il lavoro volontario</a:t>
            </a:r>
            <a:endParaRPr lang="it-IT" sz="1400" dirty="0">
              <a:solidFill>
                <a:schemeClr val="tx1"/>
              </a:solidFill>
            </a:endParaRPr>
          </a:p>
        </p:txBody>
      </p:sp>
      <p:sp>
        <p:nvSpPr>
          <p:cNvPr id="9" name="CasellaDiTesto 8"/>
          <p:cNvSpPr txBox="1"/>
          <p:nvPr/>
        </p:nvSpPr>
        <p:spPr>
          <a:xfrm>
            <a:off x="1138214" y="4305300"/>
            <a:ext cx="6862810" cy="1754326"/>
          </a:xfrm>
          <a:prstGeom prst="rect">
            <a:avLst/>
          </a:prstGeom>
          <a:noFill/>
        </p:spPr>
        <p:txBody>
          <a:bodyPr wrap="square" rtlCol="0">
            <a:spAutoFit/>
          </a:bodyPr>
          <a:lstStyle/>
          <a:p>
            <a:r>
              <a:rPr lang="it-IT" dirty="0" smtClean="0"/>
              <a:t>Discipline di dettaglio per altre prestazioni di tipo </a:t>
            </a:r>
            <a:r>
              <a:rPr lang="it-IT" i="1" dirty="0" smtClean="0"/>
              <a:t>personale</a:t>
            </a:r>
            <a:r>
              <a:rPr lang="it-IT" dirty="0" smtClean="0"/>
              <a:t>:</a:t>
            </a:r>
          </a:p>
          <a:p>
            <a:pPr>
              <a:buFontTx/>
              <a:buChar char="-"/>
            </a:pPr>
            <a:r>
              <a:rPr lang="it-IT" dirty="0" smtClean="0"/>
              <a:t> Lavoro indipendente </a:t>
            </a:r>
            <a:endParaRPr lang="it-IT" dirty="0"/>
          </a:p>
          <a:p>
            <a:pPr>
              <a:buFontTx/>
              <a:buChar char="-"/>
            </a:pPr>
            <a:r>
              <a:rPr lang="it-IT" dirty="0" smtClean="0"/>
              <a:t> Collaborazione </a:t>
            </a:r>
            <a:r>
              <a:rPr lang="it-IT" dirty="0"/>
              <a:t>familiare</a:t>
            </a:r>
          </a:p>
          <a:p>
            <a:r>
              <a:rPr lang="it-IT" dirty="0"/>
              <a:t>- Lavoro dei soci nelle società</a:t>
            </a:r>
          </a:p>
          <a:p>
            <a:r>
              <a:rPr lang="it-IT" dirty="0"/>
              <a:t>- Lavoro volontario</a:t>
            </a:r>
          </a:p>
          <a:p>
            <a:endParaRPr lang="it-IT" dirty="0"/>
          </a:p>
        </p:txBody>
      </p:sp>
    </p:spTree>
    <p:extLst>
      <p:ext uri="{BB962C8B-B14F-4D97-AF65-F5344CB8AC3E}">
        <p14:creationId xmlns:p14="http://schemas.microsoft.com/office/powerpoint/2010/main" val="17204209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214414" y="571480"/>
            <a:ext cx="6786610" cy="7048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schemeClr val="tx1"/>
                </a:solidFill>
              </a:rPr>
              <a:t>Lavoro Subordinato e Personale</a:t>
            </a:r>
          </a:p>
          <a:p>
            <a:pPr algn="ctr"/>
            <a:endParaRPr lang="it-IT" sz="1600" dirty="0">
              <a:solidFill>
                <a:schemeClr val="tx1"/>
              </a:solidFill>
            </a:endParaRPr>
          </a:p>
        </p:txBody>
      </p:sp>
      <p:sp>
        <p:nvSpPr>
          <p:cNvPr id="7" name="CasellaDiTesto 6"/>
          <p:cNvSpPr txBox="1"/>
          <p:nvPr/>
        </p:nvSpPr>
        <p:spPr>
          <a:xfrm>
            <a:off x="1214414" y="1666875"/>
            <a:ext cx="6786610" cy="369332"/>
          </a:xfrm>
          <a:prstGeom prst="rect">
            <a:avLst/>
          </a:prstGeom>
          <a:noFill/>
        </p:spPr>
        <p:txBody>
          <a:bodyPr wrap="square" rtlCol="0">
            <a:spAutoFit/>
          </a:bodyPr>
          <a:lstStyle/>
          <a:p>
            <a:pPr algn="ctr"/>
            <a:r>
              <a:rPr lang="it-IT" b="1" dirty="0" smtClean="0"/>
              <a:t>Tripartizione delle attività</a:t>
            </a:r>
            <a:endParaRPr lang="it-IT" sz="1600" b="1" dirty="0"/>
          </a:p>
        </p:txBody>
      </p:sp>
      <p:sp>
        <p:nvSpPr>
          <p:cNvPr id="12" name="Rettangolo 11"/>
          <p:cNvSpPr/>
          <p:nvPr/>
        </p:nvSpPr>
        <p:spPr>
          <a:xfrm>
            <a:off x="1138214" y="2205037"/>
            <a:ext cx="6786610" cy="1209675"/>
          </a:xfrm>
          <a:prstGeom prst="rect">
            <a:avLst/>
          </a:prstGeom>
          <a:noFill/>
          <a:effectLst>
            <a:glow rad="101600">
              <a:schemeClr val="accent6">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just"/>
            <a:endParaRPr lang="it-IT" sz="1400" i="1" dirty="0" smtClean="0">
              <a:solidFill>
                <a:schemeClr val="tx1"/>
              </a:solidFill>
            </a:endParaRPr>
          </a:p>
          <a:p>
            <a:pPr algn="ctr"/>
            <a:r>
              <a:rPr lang="it-IT" sz="1400" b="1" dirty="0" smtClean="0">
                <a:solidFill>
                  <a:schemeClr val="tx1"/>
                </a:solidFill>
              </a:rPr>
              <a:t>Lavoro subordinato – lavoro  indipendente:</a:t>
            </a:r>
          </a:p>
          <a:p>
            <a:pPr algn="ctr"/>
            <a:r>
              <a:rPr lang="it-IT" sz="1400" dirty="0" smtClean="0">
                <a:solidFill>
                  <a:schemeClr val="tx1"/>
                </a:solidFill>
              </a:rPr>
              <a:t>Assorbe tutta la fascia dell’attuale lavoro subordinato e parasubordinato</a:t>
            </a:r>
          </a:p>
          <a:p>
            <a:pPr algn="ctr"/>
            <a:r>
              <a:rPr lang="it-IT" sz="1400" dirty="0" smtClean="0">
                <a:solidFill>
                  <a:schemeClr val="tx1"/>
                </a:solidFill>
              </a:rPr>
              <a:t>Sparisce il contratto </a:t>
            </a:r>
            <a:r>
              <a:rPr lang="it-IT" sz="1400" dirty="0" err="1" smtClean="0">
                <a:solidFill>
                  <a:schemeClr val="tx1"/>
                </a:solidFill>
              </a:rPr>
              <a:t>co.co</a:t>
            </a:r>
            <a:r>
              <a:rPr lang="it-IT" sz="1400" dirty="0" smtClean="0">
                <a:solidFill>
                  <a:schemeClr val="tx1"/>
                </a:solidFill>
              </a:rPr>
              <a:t> .</a:t>
            </a:r>
            <a:r>
              <a:rPr lang="it-IT" sz="1400" dirty="0" err="1" smtClean="0">
                <a:solidFill>
                  <a:schemeClr val="tx1"/>
                </a:solidFill>
              </a:rPr>
              <a:t>co.e</a:t>
            </a:r>
            <a:r>
              <a:rPr lang="it-IT" sz="1400" dirty="0" smtClean="0">
                <a:solidFill>
                  <a:schemeClr val="tx1"/>
                </a:solidFill>
              </a:rPr>
              <a:t> altre forme parasubordinate, salvo amministratori</a:t>
            </a:r>
            <a:endParaRPr lang="it-IT" sz="1400" dirty="0">
              <a:solidFill>
                <a:schemeClr val="tx1"/>
              </a:solidFill>
            </a:endParaRPr>
          </a:p>
        </p:txBody>
      </p:sp>
      <p:sp>
        <p:nvSpPr>
          <p:cNvPr id="13" name="Rettangolo 12"/>
          <p:cNvSpPr/>
          <p:nvPr/>
        </p:nvSpPr>
        <p:spPr>
          <a:xfrm rot="10800000" flipV="1">
            <a:off x="2124075" y="3638549"/>
            <a:ext cx="6153150" cy="1095375"/>
          </a:xfrm>
          <a:prstGeom prst="rect">
            <a:avLst/>
          </a:prstGeom>
          <a:noFill/>
          <a:effectLst>
            <a:glow rad="101600">
              <a:schemeClr val="accent6">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it-IT" sz="1400" b="1" dirty="0" smtClean="0">
                <a:solidFill>
                  <a:schemeClr val="tx1"/>
                </a:solidFill>
              </a:rPr>
              <a:t>Lavoro per mezzo di voucher</a:t>
            </a:r>
          </a:p>
          <a:p>
            <a:pPr algn="ctr"/>
            <a:r>
              <a:rPr lang="it-IT" sz="1400" dirty="0" smtClean="0">
                <a:solidFill>
                  <a:schemeClr val="tx1"/>
                </a:solidFill>
              </a:rPr>
              <a:t>Assorbe l’attuale fascia di voucher, occasionale puro, </a:t>
            </a:r>
          </a:p>
          <a:p>
            <a:pPr algn="ctr"/>
            <a:r>
              <a:rPr lang="it-IT" sz="1400" dirty="0" err="1" smtClean="0">
                <a:solidFill>
                  <a:schemeClr val="tx1"/>
                </a:solidFill>
              </a:rPr>
              <a:t>mini-co.co.co.</a:t>
            </a:r>
            <a:r>
              <a:rPr lang="it-IT" sz="1400" dirty="0" smtClean="0">
                <a:solidFill>
                  <a:schemeClr val="tx1"/>
                </a:solidFill>
              </a:rPr>
              <a:t>, lavoro volontario e sportivo</a:t>
            </a:r>
            <a:endParaRPr lang="it-IT" sz="1400" dirty="0">
              <a:solidFill>
                <a:schemeClr val="tx1"/>
              </a:solidFill>
            </a:endParaRPr>
          </a:p>
        </p:txBody>
      </p:sp>
      <p:sp>
        <p:nvSpPr>
          <p:cNvPr id="14" name="Rettangolo 13"/>
          <p:cNvSpPr/>
          <p:nvPr/>
        </p:nvSpPr>
        <p:spPr>
          <a:xfrm>
            <a:off x="1490615" y="5057775"/>
            <a:ext cx="6786610" cy="1209675"/>
          </a:xfrm>
          <a:prstGeom prst="rect">
            <a:avLst/>
          </a:prstGeom>
          <a:noFill/>
          <a:effectLst>
            <a:glow rad="101600">
              <a:schemeClr val="accent6">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it-IT" sz="1400" b="1" dirty="0" smtClean="0">
                <a:solidFill>
                  <a:schemeClr val="tx1"/>
                </a:solidFill>
              </a:rPr>
              <a:t>Micro imprenditore e piccolo imprenditore</a:t>
            </a:r>
          </a:p>
          <a:p>
            <a:pPr algn="ctr"/>
            <a:r>
              <a:rPr lang="it-IT" sz="1400" dirty="0" smtClean="0">
                <a:solidFill>
                  <a:schemeClr val="tx1"/>
                </a:solidFill>
              </a:rPr>
              <a:t>Regola in modo univoco gli attuali  artigiani, commercianti,</a:t>
            </a:r>
          </a:p>
          <a:p>
            <a:pPr algn="ctr"/>
            <a:r>
              <a:rPr lang="it-IT" sz="1400" dirty="0" smtClean="0">
                <a:solidFill>
                  <a:schemeClr val="tx1"/>
                </a:solidFill>
              </a:rPr>
              <a:t> professionisti non ordinistici e le piccole imprese industriali</a:t>
            </a:r>
            <a:endParaRPr lang="it-IT" sz="1400" dirty="0">
              <a:solidFill>
                <a:schemeClr val="tx1"/>
              </a:solidFill>
            </a:endParaRPr>
          </a:p>
        </p:txBody>
      </p:sp>
    </p:spTree>
    <p:extLst>
      <p:ext uri="{BB962C8B-B14F-4D97-AF65-F5344CB8AC3E}">
        <p14:creationId xmlns:p14="http://schemas.microsoft.com/office/powerpoint/2010/main" val="17204209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214414" y="1546442"/>
            <a:ext cx="6643734" cy="2000548"/>
          </a:xfrm>
          <a:prstGeom prst="rect">
            <a:avLst/>
          </a:prstGeom>
          <a:noFill/>
        </p:spPr>
        <p:txBody>
          <a:bodyPr wrap="square" rtlCol="0">
            <a:spAutoFit/>
          </a:bodyPr>
          <a:lstStyle/>
          <a:p>
            <a:pPr marL="34925" indent="-34925" algn="just"/>
            <a:r>
              <a:rPr lang="it-IT" sz="1600" b="1" i="1" dirty="0" smtClean="0">
                <a:solidFill>
                  <a:schemeClr val="bg1"/>
                </a:solidFill>
              </a:rPr>
              <a:t>“È </a:t>
            </a:r>
            <a:r>
              <a:rPr lang="it-IT" sz="1600" b="1" i="1" dirty="0">
                <a:solidFill>
                  <a:schemeClr val="bg1"/>
                </a:solidFill>
              </a:rPr>
              <a:t>prestatore di lavoro indipendente  chiunque svolga un’attività quale amministratore, institore, procuratore, liquidatore</a:t>
            </a:r>
            <a:r>
              <a:rPr lang="it-IT" sz="1600" b="1" i="1" dirty="0" smtClean="0">
                <a:solidFill>
                  <a:schemeClr val="bg1"/>
                </a:solidFill>
              </a:rPr>
              <a:t>,</a:t>
            </a:r>
            <a:r>
              <a:rPr lang="it-IT" sz="1600" b="1" i="1" dirty="0">
                <a:solidFill>
                  <a:schemeClr val="bg1"/>
                </a:solidFill>
              </a:rPr>
              <a:t> membro di commissioni tecniche o amministrative, o eserciti altra carica sociale o parasociale prevista nell’ambito di una società commerciale o di un ente, a condizione che la stessa non rientri nel proprio ambito di attività professionale o imprenditoriale </a:t>
            </a:r>
            <a:r>
              <a:rPr lang="it-IT" sz="1600" b="1" i="1" dirty="0" smtClean="0">
                <a:solidFill>
                  <a:schemeClr val="bg1"/>
                </a:solidFill>
              </a:rPr>
              <a:t>né </a:t>
            </a:r>
            <a:r>
              <a:rPr lang="it-IT" sz="1600" b="1" i="1" dirty="0">
                <a:solidFill>
                  <a:schemeClr val="bg1"/>
                </a:solidFill>
              </a:rPr>
              <a:t>che sia svolta nelle condizioni di lavoro </a:t>
            </a:r>
            <a:r>
              <a:rPr lang="it-IT" sz="1600" b="1" i="1" dirty="0" smtClean="0">
                <a:solidFill>
                  <a:schemeClr val="bg1"/>
                </a:solidFill>
              </a:rPr>
              <a:t>subordinato”. </a:t>
            </a:r>
            <a:endParaRPr lang="it-IT" sz="1600" dirty="0" smtClean="0">
              <a:solidFill>
                <a:schemeClr val="bg1"/>
              </a:solidFill>
            </a:endParaRPr>
          </a:p>
          <a:p>
            <a:pPr marL="36000" indent="457200" algn="just"/>
            <a:endParaRPr lang="it-IT" sz="1400" dirty="0">
              <a:solidFill>
                <a:schemeClr val="bg1"/>
              </a:solidFill>
            </a:endParaRPr>
          </a:p>
          <a:p>
            <a:pPr marL="36000" indent="457200" algn="just"/>
            <a:endParaRPr lang="it-IT" sz="1400" dirty="0"/>
          </a:p>
        </p:txBody>
      </p:sp>
      <p:sp>
        <p:nvSpPr>
          <p:cNvPr id="6" name="Rettangolo 5"/>
          <p:cNvSpPr/>
          <p:nvPr/>
        </p:nvSpPr>
        <p:spPr>
          <a:xfrm>
            <a:off x="1214414" y="642918"/>
            <a:ext cx="6643734" cy="4286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t>Lavoro Indipendente</a:t>
            </a:r>
            <a:endParaRPr lang="it-IT" b="1" dirty="0"/>
          </a:p>
        </p:txBody>
      </p:sp>
      <p:sp>
        <p:nvSpPr>
          <p:cNvPr id="4" name="Rettangolo 3"/>
          <p:cNvSpPr/>
          <p:nvPr/>
        </p:nvSpPr>
        <p:spPr>
          <a:xfrm>
            <a:off x="1214414" y="3705225"/>
            <a:ext cx="6643734" cy="2343150"/>
          </a:xfrm>
          <a:prstGeom prst="rect">
            <a:avLst/>
          </a:prstGeom>
          <a:noFill/>
          <a:effectLst/>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just"/>
            <a:r>
              <a:rPr lang="it-IT" sz="1600" dirty="0">
                <a:solidFill>
                  <a:schemeClr val="bg1"/>
                </a:solidFill>
              </a:rPr>
              <a:t>Si noti che in tale ipotesi si  persegue l’eliminazione della forma di  lavoro a progetto, altra diversa </a:t>
            </a:r>
            <a:r>
              <a:rPr lang="it-IT" sz="1600" dirty="0" err="1">
                <a:solidFill>
                  <a:schemeClr val="bg1"/>
                </a:solidFill>
              </a:rPr>
              <a:t>co.co.co.</a:t>
            </a:r>
            <a:r>
              <a:rPr lang="it-IT" sz="1600" dirty="0">
                <a:solidFill>
                  <a:schemeClr val="bg1"/>
                </a:solidFill>
              </a:rPr>
              <a:t> o di qualsiasi altra forma di parasubordinazione</a:t>
            </a:r>
            <a:r>
              <a:rPr lang="it-IT" sz="1600" dirty="0" smtClean="0">
                <a:solidFill>
                  <a:schemeClr val="bg1"/>
                </a:solidFill>
              </a:rPr>
              <a:t>.</a:t>
            </a:r>
          </a:p>
          <a:p>
            <a:pPr algn="just"/>
            <a:endParaRPr lang="it-IT" sz="1600" dirty="0">
              <a:solidFill>
                <a:schemeClr val="bg1"/>
              </a:solidFill>
            </a:endParaRPr>
          </a:p>
          <a:p>
            <a:pPr algn="just"/>
            <a:r>
              <a:rPr lang="it-IT" sz="1600" dirty="0" smtClean="0">
                <a:solidFill>
                  <a:schemeClr val="bg1"/>
                </a:solidFill>
              </a:rPr>
              <a:t>Per </a:t>
            </a:r>
            <a:r>
              <a:rPr lang="it-IT" sz="1600" dirty="0">
                <a:solidFill>
                  <a:schemeClr val="bg1"/>
                </a:solidFill>
              </a:rPr>
              <a:t>il lavoro indipendente, esercitato non dal socio di una società verso la stessa</a:t>
            </a:r>
            <a:r>
              <a:rPr lang="it-IT" sz="1600" dirty="0" smtClean="0">
                <a:solidFill>
                  <a:schemeClr val="bg1"/>
                </a:solidFill>
              </a:rPr>
              <a:t>;</a:t>
            </a:r>
          </a:p>
          <a:p>
            <a:pPr algn="just">
              <a:buFontTx/>
              <a:buChar char="-"/>
            </a:pPr>
            <a:r>
              <a:rPr lang="it-IT" sz="1600" dirty="0" smtClean="0">
                <a:solidFill>
                  <a:schemeClr val="bg1"/>
                </a:solidFill>
              </a:rPr>
              <a:t>è </a:t>
            </a:r>
            <a:r>
              <a:rPr lang="it-IT" sz="1600" dirty="0">
                <a:solidFill>
                  <a:schemeClr val="bg1"/>
                </a:solidFill>
              </a:rPr>
              <a:t>prevista l’applicazione della medesima aliquota previdenziale per lavoratori subordinati impiegati</a:t>
            </a:r>
            <a:r>
              <a:rPr lang="it-IT" sz="1600" dirty="0" smtClean="0">
                <a:solidFill>
                  <a:schemeClr val="bg1"/>
                </a:solidFill>
              </a:rPr>
              <a:t>;</a:t>
            </a:r>
          </a:p>
          <a:p>
            <a:pPr algn="just"/>
            <a:r>
              <a:rPr lang="it-IT" sz="1600" dirty="0" smtClean="0">
                <a:solidFill>
                  <a:schemeClr val="bg1"/>
                </a:solidFill>
              </a:rPr>
              <a:t>- </a:t>
            </a:r>
            <a:r>
              <a:rPr lang="it-IT" sz="1600" dirty="0">
                <a:solidFill>
                  <a:schemeClr val="bg1"/>
                </a:solidFill>
              </a:rPr>
              <a:t>è prevista l’applicazione delle regole fiscali per il lavoro subordinato. </a:t>
            </a:r>
          </a:p>
          <a:p>
            <a:pPr algn="ctr"/>
            <a:endParaRPr lang="it-IT" dirty="0"/>
          </a:p>
        </p:txBody>
      </p:sp>
    </p:spTree>
    <p:extLst>
      <p:ext uri="{BB962C8B-B14F-4D97-AF65-F5344CB8AC3E}">
        <p14:creationId xmlns:p14="http://schemas.microsoft.com/office/powerpoint/2010/main" val="2574145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0"/>
            <a:ext cx="63671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it-IT" dirty="0" smtClean="0">
                <a:solidFill>
                  <a:prstClr val="white"/>
                </a:solidFill>
                <a:latin typeface="Arial" pitchFamily="34" charset="0"/>
                <a:cs typeface="Arial" pitchFamily="34" charset="0"/>
              </a:rPr>
              <a:t/>
            </a:r>
            <a:br>
              <a:rPr lang="it-IT" dirty="0" smtClean="0">
                <a:solidFill>
                  <a:prstClr val="white"/>
                </a:solidFill>
                <a:latin typeface="Arial" pitchFamily="34" charset="0"/>
                <a:cs typeface="Arial" pitchFamily="34" charset="0"/>
              </a:rPr>
            </a:br>
            <a:endParaRPr lang="it-IT" dirty="0" smtClean="0">
              <a:solidFill>
                <a:prstClr val="white"/>
              </a:solidFill>
              <a:latin typeface="Arial" pitchFamily="34" charset="0"/>
              <a:cs typeface="Arial" pitchFamily="34" charset="0"/>
            </a:endParaRPr>
          </a:p>
          <a:p>
            <a:pPr defTabSz="914400" eaLnBrk="0" fontAlgn="ctr" hangingPunct="0">
              <a:spcBef>
                <a:spcPct val="0"/>
              </a:spcBef>
              <a:spcAft>
                <a:spcPct val="0"/>
              </a:spcAft>
            </a:pPr>
            <a:r>
              <a:rPr lang="it-IT" dirty="0" smtClean="0">
                <a:solidFill>
                  <a:prstClr val="white"/>
                </a:solidFill>
                <a:latin typeface="Arial" pitchFamily="34" charset="0"/>
                <a:cs typeface="Arial" pitchFamily="34" charset="0"/>
              </a:rPr>
              <a:t>  </a:t>
            </a:r>
            <a:r>
              <a:rPr lang="it-IT" sz="2700" dirty="0" smtClean="0">
                <a:solidFill>
                  <a:prstClr val="white"/>
                </a:solidFill>
                <a:latin typeface="Arial" pitchFamily="34" charset="0"/>
                <a:cs typeface="Arial" pitchFamily="34" charset="0"/>
              </a:rPr>
              <a:t> </a:t>
            </a:r>
            <a:r>
              <a:rPr lang="it-IT" dirty="0" smtClean="0">
                <a:solidFill>
                  <a:prstClr val="white"/>
                </a:solidFill>
                <a:latin typeface="Arial" pitchFamily="34" charset="0"/>
                <a:cs typeface="Arial" pitchFamily="34" charset="0"/>
              </a:rPr>
              <a:t>  </a:t>
            </a:r>
            <a:r>
              <a:rPr lang="it-IT" sz="2800" dirty="0" smtClean="0">
                <a:solidFill>
                  <a:prstClr val="white"/>
                </a:solidFill>
                <a:latin typeface="Arial" pitchFamily="34" charset="0"/>
                <a:cs typeface="Arial" pitchFamily="34" charset="0"/>
              </a:rPr>
              <a:t> </a:t>
            </a:r>
            <a:endParaRPr lang="it-IT" dirty="0" smtClean="0">
              <a:solidFill>
                <a:prstClr val="white"/>
              </a:solidFill>
              <a:latin typeface="Arial" pitchFamily="34" charset="0"/>
              <a:cs typeface="Arial" pitchFamily="34" charset="0"/>
            </a:endParaRPr>
          </a:p>
        </p:txBody>
      </p:sp>
      <p:sp>
        <p:nvSpPr>
          <p:cNvPr id="5" name="CasellaDiTesto 4"/>
          <p:cNvSpPr txBox="1"/>
          <p:nvPr/>
        </p:nvSpPr>
        <p:spPr>
          <a:xfrm>
            <a:off x="1928794" y="642918"/>
            <a:ext cx="5286412" cy="369332"/>
          </a:xfrm>
          <a:prstGeom prst="rect">
            <a:avLst/>
          </a:prstGeom>
          <a:solidFill>
            <a:srgbClr val="FF8C19"/>
          </a:solidFill>
          <a:ln>
            <a:solidFill>
              <a:srgbClr val="FF8C19"/>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defTabSz="914400"/>
            <a:r>
              <a:rPr lang="it-IT" b="1" dirty="0" smtClean="0">
                <a:solidFill>
                  <a:prstClr val="white"/>
                </a:solidFill>
              </a:rPr>
              <a:t>Delega Lavoro - Jobs </a:t>
            </a:r>
            <a:r>
              <a:rPr lang="it-IT" b="1" dirty="0" err="1" smtClean="0">
                <a:solidFill>
                  <a:prstClr val="white"/>
                </a:solidFill>
              </a:rPr>
              <a:t>Act</a:t>
            </a:r>
            <a:endParaRPr lang="it-IT" b="1" dirty="0">
              <a:solidFill>
                <a:prstClr val="white"/>
              </a:solidFill>
            </a:endParaRPr>
          </a:p>
        </p:txBody>
      </p:sp>
      <p:sp>
        <p:nvSpPr>
          <p:cNvPr id="6" name="CasellaDiTesto 5"/>
          <p:cNvSpPr txBox="1"/>
          <p:nvPr/>
        </p:nvSpPr>
        <p:spPr>
          <a:xfrm>
            <a:off x="857224" y="1214422"/>
            <a:ext cx="7429552" cy="5078313"/>
          </a:xfrm>
          <a:prstGeom prst="rect">
            <a:avLst/>
          </a:prstGeom>
          <a:noFill/>
        </p:spPr>
        <p:txBody>
          <a:bodyPr wrap="square" rtlCol="0">
            <a:spAutoFit/>
          </a:bodyPr>
          <a:lstStyle/>
          <a:p>
            <a:pPr algn="just" defTabSz="914400">
              <a:buFont typeface="Wingdings" pitchFamily="2" charset="2"/>
              <a:buChar char="v"/>
            </a:pPr>
            <a:r>
              <a:rPr lang="it-IT" dirty="0" smtClean="0">
                <a:solidFill>
                  <a:prstClr val="black"/>
                </a:solidFill>
              </a:rPr>
              <a:t> Istituire, senza nuovi o maggiori oneri per la finanza pubblica, </a:t>
            </a:r>
            <a:r>
              <a:rPr lang="it-IT" b="1" dirty="0" smtClean="0">
                <a:solidFill>
                  <a:prstClr val="black"/>
                </a:solidFill>
              </a:rPr>
              <a:t>un'Agenzia nazionale per l'impiego </a:t>
            </a:r>
            <a:r>
              <a:rPr lang="it-IT" dirty="0" smtClean="0">
                <a:solidFill>
                  <a:prstClr val="black"/>
                </a:solidFill>
              </a:rPr>
              <a:t>per la gestione integrata delle politiche attive e passive del lavoro, partecipata da Stato, regioni e province autonome e vigilata dal Ministero del lavoro e delle politiche sociali, alla quale attribuire compiti gestionali in materia di servizi per l'impiego, politiche attive e </a:t>
            </a:r>
            <a:r>
              <a:rPr lang="it-IT" dirty="0" err="1" smtClean="0">
                <a:solidFill>
                  <a:prstClr val="black"/>
                </a:solidFill>
              </a:rPr>
              <a:t>ASpI</a:t>
            </a:r>
            <a:r>
              <a:rPr lang="it-IT" dirty="0" smtClean="0">
                <a:solidFill>
                  <a:prstClr val="black"/>
                </a:solidFill>
              </a:rPr>
              <a:t>, coinvolgendo le parti sociali nella definizione delle linee di indirizzo generali; </a:t>
            </a:r>
          </a:p>
          <a:p>
            <a:pPr algn="just" defTabSz="914400">
              <a:buFont typeface="Wingdings" pitchFamily="2" charset="2"/>
              <a:buChar char="v"/>
            </a:pPr>
            <a:endParaRPr lang="it-IT" dirty="0" smtClean="0">
              <a:solidFill>
                <a:prstClr val="black"/>
              </a:solidFill>
            </a:endParaRPr>
          </a:p>
          <a:p>
            <a:pPr algn="just" defTabSz="914400">
              <a:buFont typeface="Wingdings" pitchFamily="2" charset="2"/>
              <a:buChar char="v"/>
            </a:pPr>
            <a:r>
              <a:rPr lang="it-IT" dirty="0" smtClean="0">
                <a:solidFill>
                  <a:prstClr val="black"/>
                </a:solidFill>
              </a:rPr>
              <a:t> Razionalizzare gli enti e le strutture, anche all'interno del Ministero del lavoro e delle politiche sociali, che operano in materia di ammortizzatori sociali, politiche attive e servizi per l'impiego allo scopo di evitare sovrapposizioni e garantire l'invarianza di spesa; </a:t>
            </a:r>
          </a:p>
          <a:p>
            <a:pPr algn="just" defTabSz="914400">
              <a:buFont typeface="Wingdings" pitchFamily="2" charset="2"/>
              <a:buChar char="v"/>
            </a:pPr>
            <a:endParaRPr lang="it-IT" dirty="0" smtClean="0">
              <a:solidFill>
                <a:prstClr val="black"/>
              </a:solidFill>
            </a:endParaRPr>
          </a:p>
          <a:p>
            <a:pPr algn="just" defTabSz="914400">
              <a:buFont typeface="Wingdings" pitchFamily="2" charset="2"/>
              <a:buChar char="v"/>
            </a:pPr>
            <a:r>
              <a:rPr lang="it-IT" dirty="0" smtClean="0">
                <a:solidFill>
                  <a:prstClr val="black"/>
                </a:solidFill>
              </a:rPr>
              <a:t> Possibilità di far confluire nei ruoli delle amministrazioni vigilanti o dell'Agenzia il personale proveniente dalle amministrazioni o uffici soppressi o riorganizzati;</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214414" y="928670"/>
            <a:ext cx="6643734" cy="4286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solidFill>
                  <a:schemeClr val="tx1"/>
                </a:solidFill>
              </a:rPr>
              <a:t>Lavoro Occasionale per mezzo di Buoni lavoro/Voucher</a:t>
            </a:r>
            <a:endParaRPr lang="it-IT" b="1" dirty="0">
              <a:solidFill>
                <a:schemeClr val="tx1"/>
              </a:solidFill>
            </a:endParaRPr>
          </a:p>
        </p:txBody>
      </p:sp>
      <p:sp>
        <p:nvSpPr>
          <p:cNvPr id="8" name="CasellaDiTesto 7"/>
          <p:cNvSpPr txBox="1"/>
          <p:nvPr/>
        </p:nvSpPr>
        <p:spPr>
          <a:xfrm>
            <a:off x="785786" y="1952626"/>
            <a:ext cx="7429552" cy="4524315"/>
          </a:xfrm>
          <a:prstGeom prst="rect">
            <a:avLst/>
          </a:prstGeom>
          <a:noFill/>
        </p:spPr>
        <p:txBody>
          <a:bodyPr wrap="square" rtlCol="0">
            <a:spAutoFit/>
          </a:bodyPr>
          <a:lstStyle/>
          <a:p>
            <a:pPr marL="342900" indent="-342900" algn="just">
              <a:buFont typeface="Wingdings" pitchFamily="2" charset="2"/>
              <a:buChar char="Ø"/>
            </a:pPr>
            <a:r>
              <a:rPr lang="it-IT" i="1" dirty="0" smtClean="0"/>
              <a:t>è indifferente alla qualificazione autonomo/subordinato</a:t>
            </a:r>
            <a:endParaRPr lang="it-IT" sz="1000" dirty="0" smtClean="0"/>
          </a:p>
          <a:p>
            <a:pPr algn="just">
              <a:buFont typeface="Wingdings" pitchFamily="2" charset="2"/>
              <a:buChar char="Ø"/>
            </a:pPr>
            <a:r>
              <a:rPr lang="it-IT" i="1" dirty="0" smtClean="0"/>
              <a:t>  è ammesso </a:t>
            </a:r>
            <a:r>
              <a:rPr lang="it-IT" b="1" i="1" dirty="0" smtClean="0"/>
              <a:t>sempre</a:t>
            </a:r>
            <a:r>
              <a:rPr lang="it-IT" i="1" dirty="0" smtClean="0"/>
              <a:t>, per contratti (in rapporto al singolo committente o soggetti collegati)  di compensi sino  a </a:t>
            </a:r>
            <a:r>
              <a:rPr lang="it-IT" b="1" i="1" dirty="0" smtClean="0"/>
              <a:t>euro 4.000 netti</a:t>
            </a:r>
            <a:r>
              <a:rPr lang="it-IT" i="1" dirty="0" smtClean="0"/>
              <a:t> per anno</a:t>
            </a:r>
            <a:r>
              <a:rPr lang="it-IT" b="1" i="1" dirty="0" smtClean="0"/>
              <a:t> solare</a:t>
            </a:r>
            <a:endParaRPr lang="it-IT" sz="1000" dirty="0" smtClean="0"/>
          </a:p>
          <a:p>
            <a:pPr algn="just">
              <a:buFont typeface="Wingdings" pitchFamily="2" charset="2"/>
              <a:buChar char="Ø"/>
            </a:pPr>
            <a:r>
              <a:rPr lang="it-IT" i="1" dirty="0" smtClean="0"/>
              <a:t>  Il reddito è esente fiscalmente; se per anno </a:t>
            </a:r>
            <a:r>
              <a:rPr lang="it-IT" b="1" i="1" dirty="0" smtClean="0"/>
              <a:t>fiscale</a:t>
            </a:r>
            <a:r>
              <a:rPr lang="it-IT" i="1" dirty="0" smtClean="0"/>
              <a:t>, i compensi globali  in capo al percettore superano </a:t>
            </a:r>
            <a:r>
              <a:rPr lang="it-IT" b="1" i="1" dirty="0" smtClean="0"/>
              <a:t>euro 8.000 netti</a:t>
            </a:r>
            <a:r>
              <a:rPr lang="it-IT" i="1" dirty="0" smtClean="0"/>
              <a:t> , vengono considerati reddito assimilato a lavoro dipendente, con obbligo di dichiarazione e tassazione.</a:t>
            </a:r>
            <a:endParaRPr lang="it-IT" sz="1000" i="1" dirty="0" smtClean="0"/>
          </a:p>
          <a:p>
            <a:pPr algn="just">
              <a:buFont typeface="Wingdings" pitchFamily="2" charset="2"/>
              <a:buChar char="Ø"/>
            </a:pPr>
            <a:r>
              <a:rPr lang="it-IT" i="1" dirty="0" smtClean="0"/>
              <a:t>  lordo </a:t>
            </a:r>
            <a:r>
              <a:rPr lang="it-IT" i="1" dirty="0"/>
              <a:t>nominale a 10 </a:t>
            </a:r>
            <a:r>
              <a:rPr lang="it-IT" i="1" dirty="0" smtClean="0"/>
              <a:t>euro con diversa ripartizione:  netto </a:t>
            </a:r>
            <a:r>
              <a:rPr lang="it-IT" b="1" i="1" dirty="0"/>
              <a:t>euro 7.00</a:t>
            </a:r>
            <a:r>
              <a:rPr lang="it-IT" i="1" dirty="0"/>
              <a:t> (70 %) , percentuali 22 % Inps,  5% Inail, 3 % </a:t>
            </a:r>
            <a:r>
              <a:rPr lang="it-IT" i="1" dirty="0" smtClean="0"/>
              <a:t>gestore</a:t>
            </a:r>
            <a:endParaRPr lang="it-IT" dirty="0"/>
          </a:p>
          <a:p>
            <a:pPr algn="just">
              <a:buFont typeface="Wingdings" pitchFamily="2" charset="2"/>
              <a:buChar char="Ø"/>
            </a:pPr>
            <a:r>
              <a:rPr lang="it-IT" i="1" dirty="0" smtClean="0"/>
              <a:t> deve </a:t>
            </a:r>
            <a:r>
              <a:rPr lang="it-IT" i="1" dirty="0"/>
              <a:t>essere comunicato preventivamente a Inps</a:t>
            </a:r>
            <a:r>
              <a:rPr lang="it-IT" i="1" dirty="0" smtClean="0"/>
              <a:t>.</a:t>
            </a:r>
            <a:endParaRPr lang="it-IT" sz="1000" i="1" dirty="0" smtClean="0"/>
          </a:p>
          <a:p>
            <a:pPr algn="just">
              <a:buFont typeface="Wingdings" pitchFamily="2" charset="2"/>
              <a:buChar char="Ø"/>
            </a:pPr>
            <a:r>
              <a:rPr lang="it-IT" i="1" dirty="0" smtClean="0"/>
              <a:t> Il </a:t>
            </a:r>
            <a:r>
              <a:rPr lang="it-IT" i="1" dirty="0"/>
              <a:t>valore orario minimo </a:t>
            </a:r>
            <a:r>
              <a:rPr lang="it-IT" i="1" dirty="0" smtClean="0"/>
              <a:t>(</a:t>
            </a:r>
            <a:r>
              <a:rPr lang="it-IT" i="1" dirty="0"/>
              <a:t>1 voucher = 1 h. di lavoro) non vale per </a:t>
            </a:r>
            <a:r>
              <a:rPr lang="it-IT" i="1" dirty="0" smtClean="0"/>
              <a:t>studenti, </a:t>
            </a:r>
            <a:r>
              <a:rPr lang="it-IT" i="1" dirty="0"/>
              <a:t>pensionati, collaboratori familiari occasionali, volontari</a:t>
            </a:r>
            <a:r>
              <a:rPr lang="it-IT" i="1" dirty="0" smtClean="0"/>
              <a:t>,, </a:t>
            </a:r>
            <a:r>
              <a:rPr lang="it-IT" i="1" dirty="0"/>
              <a:t>ovvero per prestazione con retribuzione complessivamente concordata “a corpo”. </a:t>
            </a:r>
            <a:endParaRPr lang="it-IT" i="1" dirty="0" smtClean="0"/>
          </a:p>
          <a:p>
            <a:pPr algn="just">
              <a:buFont typeface="Wingdings" pitchFamily="2" charset="2"/>
              <a:buChar char="Ø"/>
            </a:pPr>
            <a:r>
              <a:rPr lang="it-IT" dirty="0" smtClean="0"/>
              <a:t> </a:t>
            </a:r>
            <a:r>
              <a:rPr lang="it-IT" i="1" dirty="0" smtClean="0"/>
              <a:t>è utilizzabile  anche per lavori in appalto</a:t>
            </a:r>
          </a:p>
          <a:p>
            <a:pPr algn="just">
              <a:buFont typeface="Wingdings" pitchFamily="2" charset="2"/>
              <a:buChar char="Ø"/>
            </a:pPr>
            <a:r>
              <a:rPr lang="it-IT" i="1" dirty="0" smtClean="0"/>
              <a:t> utilizzo di L: O. non superiore al </a:t>
            </a:r>
            <a:r>
              <a:rPr lang="it-IT" b="1" i="1" dirty="0" smtClean="0"/>
              <a:t>30 %</a:t>
            </a:r>
            <a:r>
              <a:rPr lang="it-IT" i="1" dirty="0" smtClean="0"/>
              <a:t> della forza lavoro del committente imprenditore, con un limite minimo fino a </a:t>
            </a:r>
            <a:r>
              <a:rPr lang="it-IT" b="1" i="1" dirty="0" smtClean="0"/>
              <a:t>3</a:t>
            </a:r>
            <a:r>
              <a:rPr lang="it-IT" i="1" dirty="0" smtClean="0"/>
              <a:t> prestatori</a:t>
            </a:r>
            <a:endParaRPr lang="it-IT" i="1" dirty="0"/>
          </a:p>
          <a:p>
            <a:endParaRPr lang="it-IT" dirty="0"/>
          </a:p>
        </p:txBody>
      </p:sp>
    </p:spTree>
    <p:extLst>
      <p:ext uri="{BB962C8B-B14F-4D97-AF65-F5344CB8AC3E}">
        <p14:creationId xmlns:p14="http://schemas.microsoft.com/office/powerpoint/2010/main" val="13110197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14414" y="714356"/>
            <a:ext cx="6643734" cy="4286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t>Lavoro dei soci, persone individuali, nelle società</a:t>
            </a:r>
            <a:endParaRPr lang="it-IT" b="1" dirty="0"/>
          </a:p>
        </p:txBody>
      </p:sp>
      <p:sp>
        <p:nvSpPr>
          <p:cNvPr id="3" name="Rettangolo 2"/>
          <p:cNvSpPr/>
          <p:nvPr/>
        </p:nvSpPr>
        <p:spPr>
          <a:xfrm>
            <a:off x="785786" y="1857364"/>
            <a:ext cx="7643866" cy="2071702"/>
          </a:xfrm>
          <a:prstGeom prst="rect">
            <a:avLst/>
          </a:prstGeom>
          <a:noFill/>
          <a:effectLst>
            <a:glow rad="101600">
              <a:schemeClr val="accent6">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t"/>
          <a:lstStyle/>
          <a:p>
            <a:endParaRPr lang="it-IT" sz="1600" dirty="0" smtClean="0"/>
          </a:p>
          <a:p>
            <a:r>
              <a:rPr lang="it-IT" sz="1600" dirty="0" smtClean="0"/>
              <a:t>     I </a:t>
            </a:r>
            <a:r>
              <a:rPr lang="it-IT" sz="1600" dirty="0"/>
              <a:t>soci, anche di cooperativa, possono prestare lavoro nelle società di cui sono soci</a:t>
            </a:r>
            <a:r>
              <a:rPr lang="it-IT" sz="1600" dirty="0" smtClean="0"/>
              <a:t>:</a:t>
            </a:r>
          </a:p>
          <a:p>
            <a:endParaRPr lang="it-IT" sz="1600" dirty="0"/>
          </a:p>
          <a:p>
            <a:pPr marL="144000"/>
            <a:r>
              <a:rPr lang="it-IT" sz="1600" dirty="0"/>
              <a:t>a. come titolare (individuale o socio </a:t>
            </a:r>
            <a:r>
              <a:rPr lang="it-IT" sz="1600" dirty="0" smtClean="0"/>
              <a:t>lavoratore;</a:t>
            </a:r>
            <a:endParaRPr lang="it-IT" sz="1600" dirty="0"/>
          </a:p>
          <a:p>
            <a:pPr marL="144000"/>
            <a:r>
              <a:rPr lang="it-IT" sz="1600" dirty="0"/>
              <a:t>b. in qualità di socio </a:t>
            </a:r>
            <a:r>
              <a:rPr lang="it-IT" sz="1600" dirty="0" smtClean="0"/>
              <a:t>lavoratore;</a:t>
            </a:r>
            <a:endParaRPr lang="it-IT" sz="1600" dirty="0"/>
          </a:p>
          <a:p>
            <a:pPr marL="144000"/>
            <a:r>
              <a:rPr lang="it-IT" sz="1600" dirty="0"/>
              <a:t>c.  in qualità di lavoratore indipendente, se ne ricorrono le condizioni;</a:t>
            </a:r>
          </a:p>
          <a:p>
            <a:pPr marL="144000"/>
            <a:r>
              <a:rPr lang="it-IT" sz="1600" dirty="0"/>
              <a:t>d.  in qualità di lavoratore subordinato, se ne ricorrono le condizioni .</a:t>
            </a:r>
          </a:p>
          <a:p>
            <a:pPr algn="ctr"/>
            <a:endParaRPr lang="it-IT" dirty="0"/>
          </a:p>
        </p:txBody>
      </p:sp>
      <p:sp>
        <p:nvSpPr>
          <p:cNvPr id="4" name="Rettangolo 3"/>
          <p:cNvSpPr/>
          <p:nvPr/>
        </p:nvSpPr>
        <p:spPr>
          <a:xfrm>
            <a:off x="1785918" y="4714884"/>
            <a:ext cx="5572164" cy="1169551"/>
          </a:xfrm>
          <a:prstGeom prst="rect">
            <a:avLst/>
          </a:prstGeom>
        </p:spPr>
        <p:txBody>
          <a:bodyPr wrap="square">
            <a:spAutoFit/>
          </a:bodyPr>
          <a:lstStyle/>
          <a:p>
            <a:r>
              <a:rPr lang="it-IT" sz="1400" dirty="0" smtClean="0">
                <a:solidFill>
                  <a:schemeClr val="bg1"/>
                </a:solidFill>
              </a:rPr>
              <a:t>Il compenso da </a:t>
            </a:r>
            <a:r>
              <a:rPr lang="it-IT" sz="1400" b="1" dirty="0" smtClean="0">
                <a:solidFill>
                  <a:schemeClr val="bg1"/>
                </a:solidFill>
              </a:rPr>
              <a:t>lavoro indipendente </a:t>
            </a:r>
            <a:r>
              <a:rPr lang="it-IT" sz="1400" dirty="0" smtClean="0">
                <a:solidFill>
                  <a:schemeClr val="bg1"/>
                </a:solidFill>
              </a:rPr>
              <a:t>percepito dal socio-amministratore: </a:t>
            </a:r>
          </a:p>
          <a:p>
            <a:r>
              <a:rPr lang="it-IT" sz="1400" dirty="0" smtClean="0">
                <a:solidFill>
                  <a:schemeClr val="bg1"/>
                </a:solidFill>
              </a:rPr>
              <a:t>- E’ </a:t>
            </a:r>
            <a:r>
              <a:rPr lang="it-IT" sz="1400" dirty="0">
                <a:solidFill>
                  <a:schemeClr val="bg1"/>
                </a:solidFill>
              </a:rPr>
              <a:t>assoggettato a rit. acconto del 20 % (come per i professionisti);</a:t>
            </a:r>
          </a:p>
          <a:p>
            <a:r>
              <a:rPr lang="it-IT" sz="1400" dirty="0">
                <a:solidFill>
                  <a:schemeClr val="bg1"/>
                </a:solidFill>
              </a:rPr>
              <a:t>- </a:t>
            </a:r>
            <a:r>
              <a:rPr lang="it-IT" sz="1400" dirty="0" smtClean="0">
                <a:solidFill>
                  <a:schemeClr val="bg1"/>
                </a:solidFill>
              </a:rPr>
              <a:t>Costituisce </a:t>
            </a:r>
            <a:r>
              <a:rPr lang="it-IT" sz="1400" i="1" dirty="0">
                <a:solidFill>
                  <a:schemeClr val="bg1"/>
                </a:solidFill>
              </a:rPr>
              <a:t>reddito di impresa </a:t>
            </a:r>
            <a:r>
              <a:rPr lang="it-IT" sz="1400" dirty="0">
                <a:solidFill>
                  <a:schemeClr val="bg1"/>
                </a:solidFill>
              </a:rPr>
              <a:t>tutti gli effetti, fiscali e previdenziali, cumulandosi con la quota di reddito di impresa  spettante ai sensi della divisione prevista dallo statuto sociale.</a:t>
            </a:r>
          </a:p>
        </p:txBody>
      </p:sp>
    </p:spTree>
    <p:extLst>
      <p:ext uri="{BB962C8B-B14F-4D97-AF65-F5344CB8AC3E}">
        <p14:creationId xmlns:p14="http://schemas.microsoft.com/office/powerpoint/2010/main" val="23124966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728" y="866742"/>
            <a:ext cx="6215106" cy="5715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b="1" dirty="0" smtClean="0"/>
              <a:t>PRESUNZIONI</a:t>
            </a:r>
            <a:endParaRPr lang="it-IT" dirty="0"/>
          </a:p>
        </p:txBody>
      </p:sp>
      <p:sp>
        <p:nvSpPr>
          <p:cNvPr id="3" name="Rettangolo 2"/>
          <p:cNvSpPr/>
          <p:nvPr/>
        </p:nvSpPr>
        <p:spPr>
          <a:xfrm>
            <a:off x="1000100" y="2152626"/>
            <a:ext cx="7143800" cy="3429024"/>
          </a:xfrm>
          <a:prstGeom prst="rect">
            <a:avLst/>
          </a:prstGeom>
          <a:noFill/>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80000" indent="-180000" algn="just"/>
            <a:r>
              <a:rPr lang="it-IT" sz="1600" i="1" dirty="0" smtClean="0"/>
              <a:t>	Si </a:t>
            </a:r>
            <a:r>
              <a:rPr lang="it-IT" sz="1600" i="1" dirty="0"/>
              <a:t>presume “lavoratore subordinato” (ammessa la prova contraria)  il “micro-imprenditore” che esercita in forma individuale e presenti  almeno due caratteristiche fra le seguenti:</a:t>
            </a:r>
            <a:endParaRPr lang="it-IT" sz="1600" dirty="0"/>
          </a:p>
          <a:p>
            <a:pPr marL="180000" indent="-180000" algn="just"/>
            <a:r>
              <a:rPr lang="it-IT" sz="1600" i="1" dirty="0"/>
              <a:t>- eserciti per la maggior parte dell’</a:t>
            </a:r>
            <a:r>
              <a:rPr lang="it-IT" sz="1600" i="1" u="sng" dirty="0"/>
              <a:t>anno fiscale</a:t>
            </a:r>
            <a:r>
              <a:rPr lang="it-IT" sz="1600" i="1" dirty="0"/>
              <a:t> l’ 80 % delle proprie prestazioni verso un solo soggetto (o soggetti collegati) ovvero eserciti in maniera continuativa l’attività per un solo soggetto (o per soggetti collegati) per più di sei mesi;</a:t>
            </a:r>
            <a:endParaRPr lang="it-IT" sz="1600" dirty="0"/>
          </a:p>
          <a:p>
            <a:pPr marL="180000" indent="-180000" algn="just"/>
            <a:r>
              <a:rPr lang="it-IT" sz="1600" i="1" dirty="0"/>
              <a:t>- eserciti l’attività in locali o spazi in disponibilità  del committente o dallo stesso organizzati, se ciò sia caratteristico della prestazione;</a:t>
            </a:r>
            <a:endParaRPr lang="it-IT" sz="1600" dirty="0"/>
          </a:p>
          <a:p>
            <a:pPr marL="180000" indent="-180000" algn="just"/>
            <a:r>
              <a:rPr lang="it-IT" sz="1600" i="1" dirty="0"/>
              <a:t>- eserciti l’attività senza (o con </a:t>
            </a:r>
            <a:r>
              <a:rPr lang="it-IT" sz="1600" i="1" dirty="0" smtClean="0"/>
              <a:t>risibile) </a:t>
            </a:r>
            <a:r>
              <a:rPr lang="it-IT" sz="1600" i="1" dirty="0"/>
              <a:t>utilizzo e coordinamento di mezzi, materie e risorse propri, bensì del committente.</a:t>
            </a:r>
            <a:endParaRPr lang="it-IT" sz="1600" dirty="0"/>
          </a:p>
        </p:txBody>
      </p:sp>
    </p:spTree>
    <p:extLst>
      <p:ext uri="{BB962C8B-B14F-4D97-AF65-F5344CB8AC3E}">
        <p14:creationId xmlns:p14="http://schemas.microsoft.com/office/powerpoint/2010/main" val="23124966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14414" y="571480"/>
            <a:ext cx="6715172" cy="5715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b="1" dirty="0" smtClean="0"/>
              <a:t>SANZIONE PER ABUSO DELLA FORMA CONTRATTUALE</a:t>
            </a:r>
            <a:endParaRPr lang="it-IT" dirty="0"/>
          </a:p>
        </p:txBody>
      </p:sp>
      <p:sp>
        <p:nvSpPr>
          <p:cNvPr id="3" name="CasellaDiTesto 2"/>
          <p:cNvSpPr txBox="1"/>
          <p:nvPr/>
        </p:nvSpPr>
        <p:spPr>
          <a:xfrm>
            <a:off x="500034" y="2078891"/>
            <a:ext cx="8143932" cy="2616101"/>
          </a:xfrm>
          <a:prstGeom prst="rect">
            <a:avLst/>
          </a:prstGeom>
          <a:noFill/>
        </p:spPr>
        <p:txBody>
          <a:bodyPr wrap="square" rtlCol="0">
            <a:spAutoFit/>
          </a:bodyPr>
          <a:lstStyle/>
          <a:p>
            <a:pPr algn="just"/>
            <a:r>
              <a:rPr lang="it-IT" sz="1600" dirty="0">
                <a:solidFill>
                  <a:schemeClr val="bg1"/>
                </a:solidFill>
              </a:rPr>
              <a:t>Il creditore della prestazione che abusi del tipo contrattuale, della qualifica di piccolo o micro imprenditore o di qualsiasi altra forma di lavoro al fine di eludere gli obblighi relativi al lavoro subordinato o altri corrispondenti obblighi di legge </a:t>
            </a:r>
            <a:r>
              <a:rPr lang="it-IT" sz="1600" dirty="0" smtClean="0">
                <a:solidFill>
                  <a:schemeClr val="bg1"/>
                </a:solidFill>
              </a:rPr>
              <a:t>è </a:t>
            </a:r>
            <a:r>
              <a:rPr lang="it-IT" sz="1600" dirty="0">
                <a:solidFill>
                  <a:schemeClr val="bg1"/>
                </a:solidFill>
              </a:rPr>
              <a:t>punibile con una sanzione amministrativa da 1200 a 4000 euro, oltre alle sanzioni specifiche relative ai contributi ed ai tributi elusi. </a:t>
            </a:r>
            <a:endParaRPr lang="it-IT" sz="1600" dirty="0" smtClean="0">
              <a:solidFill>
                <a:schemeClr val="bg1"/>
              </a:solidFill>
            </a:endParaRPr>
          </a:p>
          <a:p>
            <a:pPr algn="just"/>
            <a:endParaRPr lang="it-IT" sz="1000" dirty="0">
              <a:solidFill>
                <a:schemeClr val="bg1"/>
              </a:solidFill>
            </a:endParaRPr>
          </a:p>
          <a:p>
            <a:pPr algn="just"/>
            <a:r>
              <a:rPr lang="it-IT" sz="1600" dirty="0">
                <a:solidFill>
                  <a:schemeClr val="bg1"/>
                </a:solidFill>
              </a:rPr>
              <a:t>La medesima  sanzione, ridotta ad un quarto ,  </a:t>
            </a:r>
            <a:r>
              <a:rPr lang="it-IT" sz="1600" u="sng" dirty="0">
                <a:solidFill>
                  <a:schemeClr val="bg1"/>
                </a:solidFill>
              </a:rPr>
              <a:t>è applicata anche al prestatore</a:t>
            </a:r>
            <a:r>
              <a:rPr lang="it-IT" sz="1600" dirty="0">
                <a:solidFill>
                  <a:schemeClr val="bg1"/>
                </a:solidFill>
              </a:rPr>
              <a:t> quando abbia concorso, insieme con il creditore della prestazione,  all’abuso di contratto per le stesse </a:t>
            </a:r>
            <a:r>
              <a:rPr lang="it-IT" sz="1600" dirty="0" smtClean="0">
                <a:solidFill>
                  <a:schemeClr val="bg1"/>
                </a:solidFill>
              </a:rPr>
              <a:t>finalità.</a:t>
            </a:r>
          </a:p>
          <a:p>
            <a:pPr algn="just"/>
            <a:endParaRPr lang="it-IT" sz="1000" dirty="0">
              <a:solidFill>
                <a:schemeClr val="bg1"/>
              </a:solidFill>
            </a:endParaRPr>
          </a:p>
          <a:p>
            <a:pPr algn="just"/>
            <a:r>
              <a:rPr lang="it-IT" sz="1600" dirty="0">
                <a:solidFill>
                  <a:schemeClr val="bg1"/>
                </a:solidFill>
              </a:rPr>
              <a:t>La sanzione per il creditore, riferibile a ciascun lavoratore,  è </a:t>
            </a:r>
            <a:r>
              <a:rPr lang="it-IT" sz="1600" u="sng" dirty="0">
                <a:solidFill>
                  <a:schemeClr val="bg1"/>
                </a:solidFill>
              </a:rPr>
              <a:t>raddoppiata</a:t>
            </a:r>
            <a:r>
              <a:rPr lang="it-IT" sz="1600" dirty="0">
                <a:solidFill>
                  <a:schemeClr val="bg1"/>
                </a:solidFill>
              </a:rPr>
              <a:t> se si riferisce a più di 5 lavoratori occupati nel periodo di un anno civile, ovvero se il comportamento è stato esercitato per un periodo superiore a due anni, ovvero se la violazione è  recidiva.</a:t>
            </a:r>
          </a:p>
        </p:txBody>
      </p:sp>
      <p:sp>
        <p:nvSpPr>
          <p:cNvPr id="4" name="Rettangolo 3"/>
          <p:cNvSpPr/>
          <p:nvPr/>
        </p:nvSpPr>
        <p:spPr>
          <a:xfrm>
            <a:off x="1214414" y="4879658"/>
            <a:ext cx="6715172" cy="136874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it-IT" sz="1400" dirty="0"/>
              <a:t>Con la presente sanzione si intende:</a:t>
            </a:r>
          </a:p>
          <a:p>
            <a:pPr algn="just"/>
            <a:r>
              <a:rPr lang="it-IT" sz="1400" dirty="0"/>
              <a:t>- reprimere specificamente la violazione in argomento, con severità proporzionale alla violazione commessa;</a:t>
            </a:r>
          </a:p>
          <a:p>
            <a:pPr algn="just"/>
            <a:r>
              <a:rPr lang="it-IT" sz="1400" dirty="0"/>
              <a:t>- semplificare l’apparato sanzionatorio, che oggi vede l’applicazione di svariate sanzioni per ogni aspetto scritturale o di comunicazione violato;</a:t>
            </a:r>
          </a:p>
          <a:p>
            <a:pPr algn="just"/>
            <a:r>
              <a:rPr lang="it-IT" sz="1400" dirty="0"/>
              <a:t>- coinvolgere il prestatore correo</a:t>
            </a:r>
            <a:r>
              <a:rPr lang="it-IT" sz="1400" dirty="0" smtClean="0"/>
              <a:t>.</a:t>
            </a:r>
            <a:endParaRPr lang="it-IT" dirty="0"/>
          </a:p>
        </p:txBody>
      </p:sp>
    </p:spTree>
    <p:extLst>
      <p:ext uri="{BB962C8B-B14F-4D97-AF65-F5344CB8AC3E}">
        <p14:creationId xmlns:p14="http://schemas.microsoft.com/office/powerpoint/2010/main" val="23124966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85852" y="2300228"/>
            <a:ext cx="6643734" cy="2585323"/>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it-IT" b="1" dirty="0">
                <a:solidFill>
                  <a:schemeClr val="tx1"/>
                </a:solidFill>
              </a:rPr>
              <a:t>“Patto di collaborazione “ individuale  (</a:t>
            </a:r>
            <a:r>
              <a:rPr lang="it-IT" b="1" u="sng" dirty="0">
                <a:solidFill>
                  <a:schemeClr val="tx1"/>
                </a:solidFill>
              </a:rPr>
              <a:t>certificato</a:t>
            </a:r>
            <a:r>
              <a:rPr lang="it-IT" b="1" dirty="0">
                <a:solidFill>
                  <a:schemeClr val="tx1"/>
                </a:solidFill>
              </a:rPr>
              <a:t>) </a:t>
            </a:r>
            <a:endParaRPr lang="it-IT" b="1" dirty="0" smtClean="0">
              <a:solidFill>
                <a:schemeClr val="tx1"/>
              </a:solidFill>
            </a:endParaRPr>
          </a:p>
          <a:p>
            <a:pPr algn="just"/>
            <a:endParaRPr lang="it-IT" dirty="0">
              <a:solidFill>
                <a:schemeClr val="tx1"/>
              </a:solidFill>
            </a:endParaRPr>
          </a:p>
          <a:p>
            <a:pPr algn="just"/>
            <a:r>
              <a:rPr lang="it-IT" dirty="0" smtClean="0">
                <a:solidFill>
                  <a:schemeClr val="tx1"/>
                </a:solidFill>
              </a:rPr>
              <a:t>Possibilità di </a:t>
            </a:r>
            <a:r>
              <a:rPr lang="it-IT" dirty="0" err="1">
                <a:solidFill>
                  <a:schemeClr val="tx1"/>
                </a:solidFill>
              </a:rPr>
              <a:t>flessibilizzare</a:t>
            </a:r>
            <a:r>
              <a:rPr lang="it-IT" dirty="0">
                <a:solidFill>
                  <a:schemeClr val="tx1"/>
                </a:solidFill>
              </a:rPr>
              <a:t> e personalizzare la prestazione lavorativa e le sue regole (nel senso </a:t>
            </a:r>
            <a:r>
              <a:rPr lang="it-IT" dirty="0" smtClean="0">
                <a:solidFill>
                  <a:schemeClr val="tx1"/>
                </a:solidFill>
              </a:rPr>
              <a:t>della </a:t>
            </a:r>
            <a:r>
              <a:rPr lang="it-IT" dirty="0">
                <a:solidFill>
                  <a:schemeClr val="tx1"/>
                </a:solidFill>
              </a:rPr>
              <a:t>condivisione di obiettivi su base volontaria anche </a:t>
            </a:r>
            <a:r>
              <a:rPr lang="it-IT" u="sng" dirty="0">
                <a:solidFill>
                  <a:schemeClr val="tx1"/>
                </a:solidFill>
              </a:rPr>
              <a:t>integrando – in piccola parte </a:t>
            </a:r>
            <a:r>
              <a:rPr lang="it-IT" u="sng" dirty="0" smtClean="0">
                <a:solidFill>
                  <a:schemeClr val="tx1"/>
                </a:solidFill>
              </a:rPr>
              <a:t> e su delega – le </a:t>
            </a:r>
            <a:r>
              <a:rPr lang="it-IT" u="sng" dirty="0">
                <a:solidFill>
                  <a:schemeClr val="tx1"/>
                </a:solidFill>
              </a:rPr>
              <a:t>rigide disposizioni di leggi e contratti collettivi</a:t>
            </a:r>
            <a:r>
              <a:rPr lang="it-IT" dirty="0">
                <a:solidFill>
                  <a:schemeClr val="tx1"/>
                </a:solidFill>
              </a:rPr>
              <a:t>) </a:t>
            </a:r>
            <a:r>
              <a:rPr lang="it-IT" dirty="0" smtClean="0">
                <a:solidFill>
                  <a:schemeClr val="tx1"/>
                </a:solidFill>
              </a:rPr>
              <a:t>tramite </a:t>
            </a:r>
            <a:r>
              <a:rPr lang="it-IT" b="1" dirty="0">
                <a:solidFill>
                  <a:schemeClr val="tx1"/>
                </a:solidFill>
              </a:rPr>
              <a:t>certificazione del contratto individuale</a:t>
            </a:r>
            <a:r>
              <a:rPr lang="it-IT" dirty="0">
                <a:solidFill>
                  <a:schemeClr val="tx1"/>
                </a:solidFill>
              </a:rPr>
              <a:t>, </a:t>
            </a:r>
            <a:r>
              <a:rPr lang="it-IT" dirty="0" smtClean="0">
                <a:solidFill>
                  <a:schemeClr val="tx1"/>
                </a:solidFill>
              </a:rPr>
              <a:t> su temi come  </a:t>
            </a:r>
            <a:r>
              <a:rPr lang="it-IT" dirty="0">
                <a:solidFill>
                  <a:schemeClr val="tx1"/>
                </a:solidFill>
              </a:rPr>
              <a:t>orario di </a:t>
            </a:r>
            <a:r>
              <a:rPr lang="it-IT" dirty="0" smtClean="0">
                <a:solidFill>
                  <a:schemeClr val="tx1"/>
                </a:solidFill>
              </a:rPr>
              <a:t>lavoro, conciliazione  vita-lavoro, telelavoro, partecipazioni agli utili e alla gestione, obiettivi e risultati di lavoro, etc.</a:t>
            </a:r>
            <a:endParaRPr lang="it-IT" b="1" dirty="0">
              <a:solidFill>
                <a:schemeClr val="tx1"/>
              </a:solidFill>
              <a:latin typeface="Gisha" pitchFamily="34" charset="-79"/>
              <a:cs typeface="Gisha" pitchFamily="34" charset="-79"/>
            </a:endParaRPr>
          </a:p>
        </p:txBody>
      </p:sp>
      <p:sp>
        <p:nvSpPr>
          <p:cNvPr id="3" name="Rettangolo 2"/>
          <p:cNvSpPr/>
          <p:nvPr/>
        </p:nvSpPr>
        <p:spPr>
          <a:xfrm>
            <a:off x="3214678" y="1033395"/>
            <a:ext cx="2790444" cy="400110"/>
          </a:xfrm>
          <a:prstGeom prst="rect">
            <a:avLst/>
          </a:prstGeom>
        </p:spPr>
        <p:txBody>
          <a:bodyPr wrap="none">
            <a:spAutoFit/>
          </a:bodyPr>
          <a:lstStyle/>
          <a:p>
            <a:pPr algn="ctr"/>
            <a:r>
              <a:rPr lang="it-IT" sz="2000" b="1" dirty="0" smtClean="0">
                <a:solidFill>
                  <a:schemeClr val="bg1"/>
                </a:solidFill>
                <a:latin typeface="Gisha" pitchFamily="34" charset="-79"/>
                <a:cs typeface="Gisha" pitchFamily="34" charset="-79"/>
              </a:rPr>
              <a:t>“</a:t>
            </a:r>
            <a:r>
              <a:rPr lang="it-IT" b="1" dirty="0" smtClean="0">
                <a:solidFill>
                  <a:schemeClr val="bg1"/>
                </a:solidFill>
                <a:latin typeface="Gisha" pitchFamily="34" charset="-79"/>
                <a:cs typeface="Gisha" pitchFamily="34" charset="-79"/>
              </a:rPr>
              <a:t>AVVENTURA LAVORO”</a:t>
            </a:r>
            <a:endParaRPr lang="it-IT" b="1" dirty="0">
              <a:solidFill>
                <a:schemeClr val="bg1"/>
              </a:solidFill>
              <a:latin typeface="Gisha" pitchFamily="34" charset="-79"/>
              <a:cs typeface="Gisha" pitchFamily="34" charset="-79"/>
            </a:endParaRPr>
          </a:p>
        </p:txBody>
      </p:sp>
    </p:spTree>
    <p:extLst>
      <p:ext uri="{BB962C8B-B14F-4D97-AF65-F5344CB8AC3E}">
        <p14:creationId xmlns:p14="http://schemas.microsoft.com/office/powerpoint/2010/main" val="23124966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4348" y="928670"/>
            <a:ext cx="7715304" cy="47101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b="1" dirty="0" smtClean="0"/>
              <a:t>Piccolo Imprenditore</a:t>
            </a:r>
          </a:p>
          <a:p>
            <a:pPr algn="ctr"/>
            <a:endParaRPr lang="it-IT" sz="1600" b="1" dirty="0"/>
          </a:p>
          <a:p>
            <a:pPr marL="108000" indent="-108000" algn="just"/>
            <a:r>
              <a:rPr lang="it-IT" sz="1600" i="1" dirty="0" smtClean="0"/>
              <a:t>	È </a:t>
            </a:r>
            <a:r>
              <a:rPr lang="it-IT" sz="1600" b="1" i="1" dirty="0">
                <a:solidFill>
                  <a:schemeClr val="accent6">
                    <a:lumMod val="75000"/>
                  </a:schemeClr>
                </a:solidFill>
              </a:rPr>
              <a:t>piccolo imprenditore </a:t>
            </a:r>
            <a:r>
              <a:rPr lang="it-IT" sz="1600" i="1" dirty="0"/>
              <a:t>il coltivatore diretto del fondo, l’artigiano, il commerciante e ogni altra persona che eserciti  (anche in forma societaria, con esclusione di s.p.a. </a:t>
            </a:r>
            <a:r>
              <a:rPr lang="it-IT" sz="1600" i="1" dirty="0" smtClean="0"/>
              <a:t>e</a:t>
            </a:r>
            <a:r>
              <a:rPr lang="it-IT" sz="1600" i="1" dirty="0"/>
              <a:t> </a:t>
            </a:r>
            <a:r>
              <a:rPr lang="it-IT" sz="1600" i="1" dirty="0" err="1"/>
              <a:t>s.a.p.a.</a:t>
            </a:r>
            <a:r>
              <a:rPr lang="it-IT" sz="1600" i="1" dirty="0"/>
              <a:t>) un’attività professionale organizzata prevalentemente con il lavoro proprio e dei componenti della famiglia, quando nell’economia dell’attività stessa il valore del capitale utilizzato prevalga su quello del lavoro personale. </a:t>
            </a:r>
            <a:endParaRPr lang="it-IT" sz="1600" i="1" dirty="0" smtClean="0"/>
          </a:p>
          <a:p>
            <a:pPr marL="108000" indent="-108000" algn="just"/>
            <a:endParaRPr lang="it-IT" sz="1600" dirty="0"/>
          </a:p>
          <a:p>
            <a:pPr marL="108000" indent="-108000" algn="just"/>
            <a:r>
              <a:rPr lang="it-IT" sz="1600" i="1" dirty="0" smtClean="0"/>
              <a:t>	Non </a:t>
            </a:r>
            <a:r>
              <a:rPr lang="it-IT" sz="1600" i="1" dirty="0"/>
              <a:t>è in ogni caso  piccolo imprenditore</a:t>
            </a:r>
            <a:r>
              <a:rPr lang="it-IT" sz="1600" i="1" dirty="0" smtClean="0"/>
              <a:t>,</a:t>
            </a:r>
            <a:r>
              <a:rPr lang="it-IT" sz="1600" i="1" dirty="0"/>
              <a:t> ai sensi del comma  precedente, l’imprenditore che svolga stabilmente  la propria attività con più di </a:t>
            </a:r>
            <a:r>
              <a:rPr lang="it-IT" sz="1600" b="1" i="1" dirty="0"/>
              <a:t>50 </a:t>
            </a:r>
            <a:r>
              <a:rPr lang="it-IT" sz="1600" b="1" i="1" dirty="0" err="1" smtClean="0"/>
              <a:t>collaboratori*</a:t>
            </a:r>
            <a:r>
              <a:rPr lang="it-IT" sz="1600" b="1" i="1" dirty="0" smtClean="0"/>
              <a:t>; </a:t>
            </a:r>
            <a:r>
              <a:rPr lang="it-IT" sz="1600" i="1" dirty="0"/>
              <a:t>ai fini del presente limite  sono conteggiati tutti i soggetti (titolare, soci lavoratori, </a:t>
            </a:r>
            <a:r>
              <a:rPr lang="it-IT" sz="1600" i="1" dirty="0" err="1"/>
              <a:t>lavoratori</a:t>
            </a:r>
            <a:r>
              <a:rPr lang="it-IT" sz="1600" i="1" dirty="0"/>
              <a:t> subordinati FTE, collaboratori familiari, lavoratori indipendenti, nonché lavoratori somministrati) che collaborano nell’impresa</a:t>
            </a:r>
            <a:r>
              <a:rPr lang="it-IT" sz="1600" i="1" dirty="0" smtClean="0"/>
              <a:t>.</a:t>
            </a:r>
          </a:p>
          <a:p>
            <a:pPr marL="108000" indent="-108000" algn="just"/>
            <a:endParaRPr lang="it-IT" sz="1600" i="1" dirty="0" smtClean="0"/>
          </a:p>
          <a:p>
            <a:pPr marL="108000" indent="-108000" algn="just"/>
            <a:r>
              <a:rPr lang="it-IT" sz="1600" i="1" dirty="0" smtClean="0"/>
              <a:t>* Il limite riprende valori a livello europeo</a:t>
            </a:r>
            <a:endParaRPr lang="it-IT" sz="1600" dirty="0"/>
          </a:p>
          <a:p>
            <a:pPr algn="ctr"/>
            <a:endParaRPr lang="it-IT" sz="1600" dirty="0"/>
          </a:p>
        </p:txBody>
      </p:sp>
    </p:spTree>
    <p:extLst>
      <p:ext uri="{BB962C8B-B14F-4D97-AF65-F5344CB8AC3E}">
        <p14:creationId xmlns:p14="http://schemas.microsoft.com/office/powerpoint/2010/main" val="13110197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4348" y="659633"/>
            <a:ext cx="7715304" cy="40266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b="1" dirty="0" smtClean="0"/>
              <a:t>Microimprenditore</a:t>
            </a:r>
          </a:p>
          <a:p>
            <a:pPr algn="ctr"/>
            <a:endParaRPr lang="it-IT" sz="1400" b="1" dirty="0" smtClean="0"/>
          </a:p>
          <a:p>
            <a:pPr algn="just"/>
            <a:r>
              <a:rPr lang="it-IT" sz="1400" i="1" dirty="0"/>
              <a:t>E’ </a:t>
            </a:r>
            <a:r>
              <a:rPr lang="it-IT" sz="1400" i="1" dirty="0">
                <a:solidFill>
                  <a:schemeClr val="accent6">
                    <a:lumMod val="75000"/>
                  </a:schemeClr>
                </a:solidFill>
              </a:rPr>
              <a:t>microimprenditore</a:t>
            </a:r>
            <a:r>
              <a:rPr lang="it-IT" sz="1400" i="1" dirty="0"/>
              <a:t> l’imprenditore che eserciti la propria attività professionale (ai sensi dell’articolo precedente) con al massimo 10 collaboratori (conteggiati secondo i criteri dell’articolo precedente).</a:t>
            </a:r>
            <a:endParaRPr lang="it-IT" sz="1400" dirty="0"/>
          </a:p>
          <a:p>
            <a:pPr algn="just"/>
            <a:r>
              <a:rPr lang="it-IT" sz="1400" i="1" dirty="0"/>
              <a:t> </a:t>
            </a:r>
            <a:endParaRPr lang="it-IT" sz="1400" dirty="0"/>
          </a:p>
          <a:p>
            <a:pPr algn="just"/>
            <a:r>
              <a:rPr lang="it-IT" sz="1400" dirty="0"/>
              <a:t>Al microimprenditore si applicano le stesse regole del piccolo imprenditore ed inoltre:</a:t>
            </a:r>
          </a:p>
          <a:p>
            <a:pPr algn="just"/>
            <a:r>
              <a:rPr lang="it-IT" sz="1400" dirty="0"/>
              <a:t>- è escluso da Irap;</a:t>
            </a:r>
          </a:p>
          <a:p>
            <a:pPr algn="just">
              <a:buFontTx/>
              <a:buChar char="-"/>
            </a:pPr>
            <a:r>
              <a:rPr lang="it-IT" sz="1400" dirty="0" smtClean="0"/>
              <a:t> è </a:t>
            </a:r>
            <a:r>
              <a:rPr lang="it-IT" sz="1400" dirty="0"/>
              <a:t>creditore privilegiato nelle procedure concorsuali e fallimentari</a:t>
            </a:r>
            <a:r>
              <a:rPr lang="it-IT" sz="1400" dirty="0" smtClean="0"/>
              <a:t>.</a:t>
            </a:r>
          </a:p>
          <a:p>
            <a:pPr algn="just">
              <a:buFontTx/>
              <a:buChar char="-"/>
            </a:pPr>
            <a:endParaRPr lang="it-IT" sz="1400" dirty="0"/>
          </a:p>
          <a:p>
            <a:pPr algn="just"/>
            <a:r>
              <a:rPr lang="it-IT" sz="1400" dirty="0" smtClean="0"/>
              <a:t>Se </a:t>
            </a:r>
            <a:r>
              <a:rPr lang="it-IT" sz="1400" dirty="0"/>
              <a:t>il micro-imprenditore esercita l’attività in forma </a:t>
            </a:r>
            <a:r>
              <a:rPr lang="it-IT" sz="1400" b="1" dirty="0"/>
              <a:t>individuale </a:t>
            </a:r>
            <a:r>
              <a:rPr lang="it-IT" sz="1400" dirty="0"/>
              <a:t>(senza collaboratori), ha diritto a percepire indennità </a:t>
            </a:r>
            <a:r>
              <a:rPr lang="it-IT" sz="1400" dirty="0" err="1"/>
              <a:t>A.S.p.I.</a:t>
            </a:r>
            <a:r>
              <a:rPr lang="it-IT" sz="1400" dirty="0"/>
              <a:t>, ricorrendone i requisiti oggettivi (documentata cessazione completa di </a:t>
            </a:r>
            <a:r>
              <a:rPr lang="it-IT" sz="1400" dirty="0" smtClean="0"/>
              <a:t>attività) </a:t>
            </a:r>
            <a:r>
              <a:rPr lang="it-IT" sz="1400" dirty="0"/>
              <a:t>e soggettivi (almeno 3 anni di contribuzione per disoccupazione</a:t>
            </a:r>
            <a:r>
              <a:rPr lang="it-IT" sz="1400" dirty="0" smtClean="0"/>
              <a:t>).</a:t>
            </a:r>
            <a:endParaRPr lang="it-IT" sz="1400" dirty="0"/>
          </a:p>
        </p:txBody>
      </p:sp>
      <p:sp>
        <p:nvSpPr>
          <p:cNvPr id="3" name="Rettangolo 2"/>
          <p:cNvSpPr/>
          <p:nvPr/>
        </p:nvSpPr>
        <p:spPr>
          <a:xfrm>
            <a:off x="928662" y="5000625"/>
            <a:ext cx="7286676" cy="1169551"/>
          </a:xfrm>
          <a:prstGeom prst="rect">
            <a:avLst/>
          </a:prstGeom>
        </p:spPr>
        <p:txBody>
          <a:bodyPr wrap="square">
            <a:spAutoFit/>
          </a:bodyPr>
          <a:lstStyle/>
          <a:p>
            <a:pPr algn="ctr"/>
            <a:r>
              <a:rPr lang="it-IT" sz="1400" b="1" u="sng" dirty="0" smtClean="0">
                <a:solidFill>
                  <a:schemeClr val="bg1"/>
                </a:solidFill>
              </a:rPr>
              <a:t>Il piccolo (e micro) imprenditore  paga:</a:t>
            </a:r>
          </a:p>
          <a:p>
            <a:pPr algn="just">
              <a:buFontTx/>
              <a:buChar char="-"/>
            </a:pPr>
            <a:r>
              <a:rPr lang="it-IT" sz="1400" b="1" dirty="0" smtClean="0">
                <a:solidFill>
                  <a:schemeClr val="bg1"/>
                </a:solidFill>
              </a:rPr>
              <a:t>contribuzione </a:t>
            </a:r>
            <a:r>
              <a:rPr lang="it-IT" sz="1400" b="1" dirty="0">
                <a:solidFill>
                  <a:schemeClr val="bg1"/>
                </a:solidFill>
              </a:rPr>
              <a:t>previdenziale (di identica aliquota)  </a:t>
            </a:r>
            <a:r>
              <a:rPr lang="it-IT" sz="1400" b="1" dirty="0" err="1">
                <a:solidFill>
                  <a:schemeClr val="bg1"/>
                </a:solidFill>
              </a:rPr>
              <a:t>Inps-imprenditore</a:t>
            </a:r>
            <a:r>
              <a:rPr lang="it-IT" sz="1400" b="1" dirty="0">
                <a:solidFill>
                  <a:schemeClr val="bg1"/>
                </a:solidFill>
              </a:rPr>
              <a:t> (nessuna distinzione fra artigiani e commercianti o piccoli industriali), pagando </a:t>
            </a:r>
            <a:r>
              <a:rPr lang="it-IT" sz="1400" b="1" dirty="0" smtClean="0">
                <a:solidFill>
                  <a:schemeClr val="bg1"/>
                </a:solidFill>
              </a:rPr>
              <a:t>su </a:t>
            </a:r>
            <a:r>
              <a:rPr lang="it-IT" sz="1400" b="1" dirty="0">
                <a:solidFill>
                  <a:schemeClr val="bg1"/>
                </a:solidFill>
              </a:rPr>
              <a:t>tutti i redditi di impresa in cui sia esercitata in modo abituale l’attività, senza alcun criterio di prevalenza;</a:t>
            </a:r>
          </a:p>
          <a:p>
            <a:pPr algn="just"/>
            <a:r>
              <a:rPr lang="it-IT" sz="1400" b="1" dirty="0">
                <a:solidFill>
                  <a:schemeClr val="bg1"/>
                </a:solidFill>
              </a:rPr>
              <a:t>- </a:t>
            </a:r>
            <a:r>
              <a:rPr lang="it-IT" sz="1400" b="1" dirty="0" smtClean="0">
                <a:solidFill>
                  <a:schemeClr val="bg1"/>
                </a:solidFill>
              </a:rPr>
              <a:t> E’ </a:t>
            </a:r>
            <a:r>
              <a:rPr lang="it-IT" sz="1400" b="1" dirty="0">
                <a:solidFill>
                  <a:schemeClr val="bg1"/>
                </a:solidFill>
              </a:rPr>
              <a:t>soggetto ad assicurazione </a:t>
            </a:r>
            <a:r>
              <a:rPr lang="it-IT" sz="1400" b="1" dirty="0" err="1">
                <a:solidFill>
                  <a:schemeClr val="bg1"/>
                </a:solidFill>
              </a:rPr>
              <a:t>Inail-imprenditore</a:t>
            </a:r>
            <a:r>
              <a:rPr lang="it-IT" sz="1400" b="1" dirty="0">
                <a:solidFill>
                  <a:schemeClr val="bg1"/>
                </a:solidFill>
              </a:rPr>
              <a:t>, con premio unitario.</a:t>
            </a:r>
          </a:p>
        </p:txBody>
      </p:sp>
    </p:spTree>
    <p:extLst>
      <p:ext uri="{BB962C8B-B14F-4D97-AF65-F5344CB8AC3E}">
        <p14:creationId xmlns:p14="http://schemas.microsoft.com/office/powerpoint/2010/main" val="23124966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57290" y="4234304"/>
            <a:ext cx="6357982" cy="1569660"/>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it-IT" sz="1600" b="1" dirty="0" smtClean="0">
                <a:solidFill>
                  <a:schemeClr val="bg1"/>
                </a:solidFill>
              </a:rPr>
              <a:t>LUL</a:t>
            </a:r>
            <a:endParaRPr lang="it-IT" sz="1600" dirty="0">
              <a:solidFill>
                <a:schemeClr val="bg1"/>
              </a:solidFill>
            </a:endParaRPr>
          </a:p>
          <a:p>
            <a:pPr algn="just"/>
            <a:r>
              <a:rPr lang="it-IT" sz="1600" dirty="0">
                <a:solidFill>
                  <a:schemeClr val="bg1"/>
                </a:solidFill>
              </a:rPr>
              <a:t>Tutti i lavoratori inseriti nel sistema assicurativo (dipendenti, indipendenti, titolari, soci, collaboratori familiari, volontari, voucher) vanno iscritti (solo anagraficamente) a LUL, insieme a somministrati e distaccati.</a:t>
            </a:r>
          </a:p>
          <a:p>
            <a:pPr algn="just"/>
            <a:r>
              <a:rPr lang="it-IT" sz="1600" dirty="0">
                <a:solidFill>
                  <a:schemeClr val="bg1"/>
                </a:solidFill>
              </a:rPr>
              <a:t>Il LUL diventa così la” fotografia” della consistenza dell’impresa</a:t>
            </a:r>
            <a:r>
              <a:rPr lang="it-IT" sz="1600" dirty="0" smtClean="0">
                <a:solidFill>
                  <a:schemeClr val="bg1"/>
                </a:solidFill>
              </a:rPr>
              <a:t>.</a:t>
            </a:r>
            <a:endParaRPr lang="it-IT" sz="1600" dirty="0">
              <a:solidFill>
                <a:schemeClr val="bg1"/>
              </a:solidFill>
            </a:endParaRPr>
          </a:p>
        </p:txBody>
      </p:sp>
      <p:sp>
        <p:nvSpPr>
          <p:cNvPr id="3" name="Rettangolo 2"/>
          <p:cNvSpPr/>
          <p:nvPr/>
        </p:nvSpPr>
        <p:spPr>
          <a:xfrm>
            <a:off x="1714480" y="733842"/>
            <a:ext cx="5786478" cy="4286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b="1" dirty="0" smtClean="0"/>
              <a:t>VARIE SU PICCOLO IMPRENDITORE</a:t>
            </a:r>
            <a:endParaRPr lang="it-IT" b="1" dirty="0"/>
          </a:p>
        </p:txBody>
      </p:sp>
      <p:sp>
        <p:nvSpPr>
          <p:cNvPr id="4" name="CasellaDiTesto 3"/>
          <p:cNvSpPr txBox="1"/>
          <p:nvPr/>
        </p:nvSpPr>
        <p:spPr>
          <a:xfrm>
            <a:off x="500034" y="1448222"/>
            <a:ext cx="8143932" cy="2831544"/>
          </a:xfrm>
          <a:prstGeom prst="rect">
            <a:avLst/>
          </a:prstGeom>
          <a:noFill/>
        </p:spPr>
        <p:txBody>
          <a:bodyPr wrap="square" rtlCol="0">
            <a:spAutoFit/>
          </a:bodyPr>
          <a:lstStyle/>
          <a:p>
            <a:pPr algn="just"/>
            <a:r>
              <a:rPr lang="it-IT" sz="1600" b="1" dirty="0"/>
              <a:t>Patti aziendali per piccole imprese e professionisti</a:t>
            </a:r>
            <a:endParaRPr lang="it-IT" sz="1600" dirty="0"/>
          </a:p>
          <a:p>
            <a:pPr algn="just"/>
            <a:r>
              <a:rPr lang="it-IT" sz="1600" dirty="0"/>
              <a:t>Nella impresa del “Piccolo imprenditore” o studio professionale possono essere attuati patti collettivi aziendali senza l’assistenza delle OO SS (se non presenti o se non richieste dai lavoratori) </a:t>
            </a:r>
            <a:r>
              <a:rPr lang="it-IT" sz="1600" dirty="0" smtClean="0"/>
              <a:t>purché </a:t>
            </a:r>
            <a:r>
              <a:rPr lang="it-IT" sz="1600" dirty="0"/>
              <a:t>sottoposti  a </a:t>
            </a:r>
            <a:r>
              <a:rPr lang="it-IT" sz="1600" dirty="0" smtClean="0"/>
              <a:t>certificazione.</a:t>
            </a:r>
            <a:endParaRPr lang="it-IT" sz="1600" dirty="0"/>
          </a:p>
          <a:p>
            <a:pPr algn="just"/>
            <a:r>
              <a:rPr lang="it-IT" sz="1600" dirty="0"/>
              <a:t> </a:t>
            </a:r>
          </a:p>
          <a:p>
            <a:pPr algn="just"/>
            <a:r>
              <a:rPr lang="it-IT" sz="1600" b="1" dirty="0"/>
              <a:t>D. </a:t>
            </a:r>
            <a:r>
              <a:rPr lang="it-IT" sz="1600" b="1" dirty="0" err="1"/>
              <a:t>Lgs</a:t>
            </a:r>
            <a:r>
              <a:rPr lang="it-IT" sz="1600" b="1" dirty="0"/>
              <a:t>. 231/01:</a:t>
            </a:r>
            <a:r>
              <a:rPr lang="it-IT" sz="1600" dirty="0"/>
              <a:t> nessuna applicazione al piccolo imprenditore, in quanto non esiste scollamento fra proprietà, gestione e conduzione dell’impresa.</a:t>
            </a:r>
          </a:p>
          <a:p>
            <a:pPr algn="just"/>
            <a:r>
              <a:rPr lang="it-IT" sz="1600" dirty="0"/>
              <a:t> </a:t>
            </a:r>
          </a:p>
          <a:p>
            <a:pPr algn="just"/>
            <a:r>
              <a:rPr lang="it-IT" sz="1600" dirty="0"/>
              <a:t>Fino al piccolo imprenditore possono essere stabilite </a:t>
            </a:r>
            <a:r>
              <a:rPr lang="it-IT" sz="1600" b="1" dirty="0"/>
              <a:t>norme di facilitazione amministrativa e fiscale</a:t>
            </a:r>
            <a:r>
              <a:rPr lang="it-IT" sz="1600" dirty="0"/>
              <a:t> (contabilità semplificata,  forfettaria, minima, etc.).</a:t>
            </a:r>
          </a:p>
          <a:p>
            <a:endParaRPr lang="it-IT" dirty="0"/>
          </a:p>
        </p:txBody>
      </p:sp>
    </p:spTree>
    <p:extLst>
      <p:ext uri="{BB962C8B-B14F-4D97-AF65-F5344CB8AC3E}">
        <p14:creationId xmlns:p14="http://schemas.microsoft.com/office/powerpoint/2010/main" val="13110197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5918" y="714356"/>
            <a:ext cx="5643602" cy="461665"/>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sz="2400" b="1" dirty="0" smtClean="0">
                <a:solidFill>
                  <a:schemeClr val="tx1"/>
                </a:solidFill>
                <a:latin typeface="Gisha" pitchFamily="34" charset="-79"/>
                <a:cs typeface="Gisha" pitchFamily="34" charset="-79"/>
              </a:rPr>
              <a:t>Previdenza</a:t>
            </a:r>
            <a:endParaRPr lang="it-IT" sz="2400" b="1" dirty="0">
              <a:solidFill>
                <a:schemeClr val="tx1"/>
              </a:solidFill>
              <a:latin typeface="Gisha" pitchFamily="34" charset="-79"/>
              <a:cs typeface="Gisha" pitchFamily="34" charset="-79"/>
            </a:endParaRPr>
          </a:p>
        </p:txBody>
      </p:sp>
      <p:sp>
        <p:nvSpPr>
          <p:cNvPr id="3" name="Rettangolo 2"/>
          <p:cNvSpPr/>
          <p:nvPr/>
        </p:nvSpPr>
        <p:spPr>
          <a:xfrm>
            <a:off x="1214414" y="3357562"/>
            <a:ext cx="6715172" cy="1357322"/>
          </a:xfrm>
          <a:prstGeom prst="rect">
            <a:avLst/>
          </a:prstGeom>
          <a:noFill/>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it-IT" sz="1600" b="1" dirty="0">
                <a:solidFill>
                  <a:schemeClr val="tx1"/>
                </a:solidFill>
              </a:rPr>
              <a:t>Lavoratori Indipendenti</a:t>
            </a:r>
            <a:r>
              <a:rPr lang="it-IT" sz="1600" dirty="0">
                <a:solidFill>
                  <a:schemeClr val="tx1"/>
                </a:solidFill>
              </a:rPr>
              <a:t> (non soci): i  committenti  pagano medesima aliquota </a:t>
            </a:r>
            <a:r>
              <a:rPr lang="it-IT" sz="1600" dirty="0" smtClean="0">
                <a:solidFill>
                  <a:schemeClr val="tx1"/>
                </a:solidFill>
              </a:rPr>
              <a:t>lavoratore subordinato </a:t>
            </a:r>
            <a:r>
              <a:rPr lang="it-IT" sz="1600" dirty="0">
                <a:solidFill>
                  <a:schemeClr val="tx1"/>
                </a:solidFill>
              </a:rPr>
              <a:t>(con quota carico collaboratore). Si attua un sistema misto di competenza/cassa: per il L. indipendente, anche se non percepisce compenso, si paga mensilmente almeno il minimale Inps   e Inail. </a:t>
            </a:r>
          </a:p>
        </p:txBody>
      </p:sp>
      <p:sp>
        <p:nvSpPr>
          <p:cNvPr id="4" name="CasellaDiTesto 3"/>
          <p:cNvSpPr txBox="1"/>
          <p:nvPr/>
        </p:nvSpPr>
        <p:spPr>
          <a:xfrm>
            <a:off x="928662" y="1500174"/>
            <a:ext cx="7286676" cy="2123658"/>
          </a:xfrm>
          <a:prstGeom prst="rect">
            <a:avLst/>
          </a:prstGeom>
          <a:noFill/>
        </p:spPr>
        <p:txBody>
          <a:bodyPr wrap="square" rtlCol="0">
            <a:spAutoFit/>
          </a:bodyPr>
          <a:lstStyle/>
          <a:p>
            <a:pPr algn="just"/>
            <a:r>
              <a:rPr lang="it-IT" sz="1600" dirty="0"/>
              <a:t>Istituzione di una  </a:t>
            </a:r>
            <a:r>
              <a:rPr lang="it-IT" sz="1600" b="1" dirty="0"/>
              <a:t>Gestione Individuale Unica</a:t>
            </a:r>
            <a:r>
              <a:rPr lang="it-IT" sz="1600" dirty="0"/>
              <a:t> </a:t>
            </a:r>
            <a:r>
              <a:rPr lang="it-IT" sz="1600" b="1" dirty="0"/>
              <a:t>Previdenziale</a:t>
            </a:r>
            <a:r>
              <a:rPr lang="it-IT" sz="1600" dirty="0"/>
              <a:t> (GIUP) per piccolo imprenditore, figura che accorpa figure quale l’attuale artigiano, commerciante, professionista s.c., lavoratore autonomo, piccolo industriale (quest’ultimo oggi senza alcuna copertura) sulla base della aliquota attuale del settore Terziario (Gestione Commercianti).</a:t>
            </a:r>
          </a:p>
          <a:p>
            <a:pPr algn="just"/>
            <a:r>
              <a:rPr lang="it-IT" sz="1600" dirty="0"/>
              <a:t>Ciò comporta anzitutto la </a:t>
            </a:r>
            <a:r>
              <a:rPr lang="it-IT" sz="1600" i="1" dirty="0"/>
              <a:t>completa abolizione della Gestione Separata</a:t>
            </a:r>
            <a:r>
              <a:rPr lang="it-IT" sz="1600" dirty="0"/>
              <a:t>.</a:t>
            </a:r>
          </a:p>
          <a:p>
            <a:pPr algn="just"/>
            <a:endParaRPr lang="it-IT" dirty="0"/>
          </a:p>
          <a:p>
            <a:pPr algn="just"/>
            <a:endParaRPr lang="it-IT" dirty="0"/>
          </a:p>
        </p:txBody>
      </p:sp>
      <p:sp>
        <p:nvSpPr>
          <p:cNvPr id="5" name="Rettangolo 4"/>
          <p:cNvSpPr/>
          <p:nvPr/>
        </p:nvSpPr>
        <p:spPr>
          <a:xfrm>
            <a:off x="1214414" y="5072074"/>
            <a:ext cx="6715172" cy="571504"/>
          </a:xfrm>
          <a:prstGeom prst="rect">
            <a:avLst/>
          </a:prstGeom>
          <a:noFill/>
          <a:effectLst/>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it-IT" sz="1600" b="1" dirty="0" smtClean="0">
                <a:solidFill>
                  <a:schemeClr val="tx1"/>
                </a:solidFill>
              </a:rPr>
              <a:t>I </a:t>
            </a:r>
            <a:r>
              <a:rPr lang="it-IT" sz="1600" b="1" dirty="0">
                <a:solidFill>
                  <a:schemeClr val="tx1"/>
                </a:solidFill>
              </a:rPr>
              <a:t>Professionisti </a:t>
            </a:r>
            <a:r>
              <a:rPr lang="it-IT" sz="1600" b="1" dirty="0" err="1">
                <a:solidFill>
                  <a:schemeClr val="tx1"/>
                </a:solidFill>
              </a:rPr>
              <a:t>Ordinistici</a:t>
            </a:r>
            <a:r>
              <a:rPr lang="it-IT" sz="1600" dirty="0">
                <a:solidFill>
                  <a:schemeClr val="tx1"/>
                </a:solidFill>
              </a:rPr>
              <a:t> pagano a loro cassa, secondo regole autonome.</a:t>
            </a:r>
          </a:p>
          <a:p>
            <a:pPr algn="just"/>
            <a:endParaRPr lang="it-IT" dirty="0">
              <a:solidFill>
                <a:schemeClr val="tx1"/>
              </a:solidFill>
            </a:endParaRPr>
          </a:p>
        </p:txBody>
      </p:sp>
    </p:spTree>
    <p:extLst>
      <p:ext uri="{BB962C8B-B14F-4D97-AF65-F5344CB8AC3E}">
        <p14:creationId xmlns:p14="http://schemas.microsoft.com/office/powerpoint/2010/main" val="13110197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5918" y="500042"/>
            <a:ext cx="5643602" cy="461665"/>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sz="2400" b="1" dirty="0" smtClean="0">
                <a:solidFill>
                  <a:schemeClr val="tx1"/>
                </a:solidFill>
                <a:latin typeface="Gisha" pitchFamily="34" charset="-79"/>
                <a:cs typeface="Gisha" pitchFamily="34" charset="-79"/>
              </a:rPr>
              <a:t>Previdenza</a:t>
            </a:r>
            <a:endParaRPr lang="it-IT" sz="2400" b="1" dirty="0">
              <a:solidFill>
                <a:schemeClr val="tx1"/>
              </a:solidFill>
              <a:latin typeface="Gisha" pitchFamily="34" charset="-79"/>
              <a:cs typeface="Gisha" pitchFamily="34" charset="-79"/>
            </a:endParaRPr>
          </a:p>
        </p:txBody>
      </p:sp>
      <p:sp>
        <p:nvSpPr>
          <p:cNvPr id="3" name="Rettangolo 2"/>
          <p:cNvSpPr/>
          <p:nvPr/>
        </p:nvSpPr>
        <p:spPr>
          <a:xfrm>
            <a:off x="785786" y="1343019"/>
            <a:ext cx="7572428" cy="857256"/>
          </a:xfrm>
          <a:prstGeom prst="rect">
            <a:avLst/>
          </a:prstGeom>
          <a:noFill/>
          <a:effectLst/>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just"/>
            <a:r>
              <a:rPr lang="it-IT" sz="1600" b="1" dirty="0">
                <a:solidFill>
                  <a:schemeClr val="bg1"/>
                </a:solidFill>
              </a:rPr>
              <a:t>Eliminazione del  concetto di prevalenza</a:t>
            </a:r>
            <a:r>
              <a:rPr lang="it-IT" sz="1600" dirty="0" smtClean="0">
                <a:solidFill>
                  <a:schemeClr val="bg1"/>
                </a:solidFill>
              </a:rPr>
              <a:t>: </a:t>
            </a:r>
            <a:r>
              <a:rPr lang="it-IT" sz="1600" dirty="0">
                <a:solidFill>
                  <a:schemeClr val="bg1"/>
                </a:solidFill>
              </a:rPr>
              <a:t>si paga aliquota previdenziale (corrispondente) su </a:t>
            </a:r>
            <a:r>
              <a:rPr lang="it-IT" sz="1600" u="sng" dirty="0">
                <a:solidFill>
                  <a:schemeClr val="bg1"/>
                </a:solidFill>
              </a:rPr>
              <a:t>tutte e ciascuna</a:t>
            </a:r>
            <a:r>
              <a:rPr lang="it-IT" sz="1600" dirty="0">
                <a:solidFill>
                  <a:schemeClr val="bg1"/>
                </a:solidFill>
              </a:rPr>
              <a:t> attività di lavoro: subordinato, paraprofessionale, professionale  o di (piccola)  impresa.</a:t>
            </a:r>
          </a:p>
          <a:p>
            <a:pPr algn="just"/>
            <a:endParaRPr lang="it-IT" sz="1600" dirty="0">
              <a:solidFill>
                <a:schemeClr val="bg1"/>
              </a:solidFill>
            </a:endParaRPr>
          </a:p>
        </p:txBody>
      </p:sp>
      <p:sp>
        <p:nvSpPr>
          <p:cNvPr id="4" name="Rettangolo 3"/>
          <p:cNvSpPr/>
          <p:nvPr/>
        </p:nvSpPr>
        <p:spPr>
          <a:xfrm>
            <a:off x="785786" y="2357427"/>
            <a:ext cx="7572428" cy="1500198"/>
          </a:xfrm>
          <a:prstGeom prst="rect">
            <a:avLst/>
          </a:prstGeom>
          <a:noFill/>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it-IT" sz="1600" b="1" dirty="0">
                <a:solidFill>
                  <a:schemeClr val="bg1"/>
                </a:solidFill>
              </a:rPr>
              <a:t>Rafforzamento del  concetto di abitualità</a:t>
            </a:r>
            <a:r>
              <a:rPr lang="it-IT" sz="1600" dirty="0">
                <a:solidFill>
                  <a:schemeClr val="bg1"/>
                </a:solidFill>
              </a:rPr>
              <a:t>; si paga contributo previdenziale GIUP solo su redditi di impresa (anche quote srl)  se c’è attività, non su reddito quale mera divisione utili.</a:t>
            </a:r>
          </a:p>
          <a:p>
            <a:pPr algn="just"/>
            <a:r>
              <a:rPr lang="it-IT" sz="1600" dirty="0">
                <a:solidFill>
                  <a:schemeClr val="bg1"/>
                </a:solidFill>
              </a:rPr>
              <a:t>Si può prevedere la possibilità di</a:t>
            </a:r>
            <a:r>
              <a:rPr lang="it-IT" sz="1600" b="1" dirty="0">
                <a:solidFill>
                  <a:schemeClr val="bg1"/>
                </a:solidFill>
              </a:rPr>
              <a:t> </a:t>
            </a:r>
            <a:r>
              <a:rPr lang="it-IT" sz="1600" dirty="0">
                <a:solidFill>
                  <a:schemeClr val="bg1"/>
                </a:solidFill>
              </a:rPr>
              <a:t>attivare società come “entità non imprenditoriali” per salvare i casi come l’esercizio di mero godimento di beni o diritti.</a:t>
            </a:r>
          </a:p>
        </p:txBody>
      </p:sp>
      <p:sp>
        <p:nvSpPr>
          <p:cNvPr id="5" name="Rettangolo 4"/>
          <p:cNvSpPr/>
          <p:nvPr/>
        </p:nvSpPr>
        <p:spPr>
          <a:xfrm>
            <a:off x="714348" y="4005256"/>
            <a:ext cx="7715304" cy="928694"/>
          </a:xfrm>
          <a:prstGeom prst="rect">
            <a:avLst/>
          </a:prstGeom>
          <a:noFill/>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it-IT" sz="1600" b="1" dirty="0">
                <a:solidFill>
                  <a:schemeClr val="bg1"/>
                </a:solidFill>
              </a:rPr>
              <a:t>Abolizione di qualsiasi doppia contribuzione</a:t>
            </a:r>
            <a:r>
              <a:rPr lang="it-IT" sz="1600" dirty="0">
                <a:solidFill>
                  <a:schemeClr val="bg1"/>
                </a:solidFill>
              </a:rPr>
              <a:t> sullo stesso reddito o introito (ad esempio</a:t>
            </a:r>
            <a:r>
              <a:rPr lang="it-IT" sz="1600" dirty="0" smtClean="0">
                <a:solidFill>
                  <a:schemeClr val="bg1"/>
                </a:solidFill>
              </a:rPr>
              <a:t>:  </a:t>
            </a:r>
            <a:r>
              <a:rPr lang="it-IT" sz="1600" dirty="0">
                <a:solidFill>
                  <a:schemeClr val="bg1"/>
                </a:solidFill>
              </a:rPr>
              <a:t>nessun ulteriore pagamento contributivo GIUP su importi  già soggetti a contribuzione </a:t>
            </a:r>
            <a:r>
              <a:rPr lang="it-IT" sz="1600" dirty="0" err="1">
                <a:solidFill>
                  <a:schemeClr val="bg1"/>
                </a:solidFill>
              </a:rPr>
              <a:t>Enpals</a:t>
            </a:r>
            <a:r>
              <a:rPr lang="it-IT" sz="1600" dirty="0">
                <a:solidFill>
                  <a:schemeClr val="bg1"/>
                </a:solidFill>
              </a:rPr>
              <a:t> o </a:t>
            </a:r>
            <a:r>
              <a:rPr lang="it-IT" sz="1600" dirty="0" err="1">
                <a:solidFill>
                  <a:schemeClr val="bg1"/>
                </a:solidFill>
              </a:rPr>
              <a:t>Inpgi</a:t>
            </a:r>
            <a:r>
              <a:rPr lang="it-IT" sz="1600" dirty="0">
                <a:solidFill>
                  <a:schemeClr val="bg1"/>
                </a:solidFill>
              </a:rPr>
              <a:t> </a:t>
            </a:r>
            <a:r>
              <a:rPr lang="it-IT" sz="1600" dirty="0" smtClean="0">
                <a:solidFill>
                  <a:schemeClr val="bg1"/>
                </a:solidFill>
              </a:rPr>
              <a:t>).</a:t>
            </a:r>
            <a:endParaRPr lang="it-IT" sz="1600" dirty="0">
              <a:solidFill>
                <a:schemeClr val="bg1"/>
              </a:solidFill>
            </a:endParaRPr>
          </a:p>
        </p:txBody>
      </p:sp>
      <p:sp>
        <p:nvSpPr>
          <p:cNvPr id="6" name="CasellaDiTesto 5"/>
          <p:cNvSpPr txBox="1"/>
          <p:nvPr/>
        </p:nvSpPr>
        <p:spPr>
          <a:xfrm>
            <a:off x="500034" y="5131594"/>
            <a:ext cx="8429684" cy="1231106"/>
          </a:xfrm>
          <a:prstGeom prst="rect">
            <a:avLst/>
          </a:prstGeom>
          <a:noFill/>
        </p:spPr>
        <p:txBody>
          <a:bodyPr wrap="square" rtlCol="0">
            <a:spAutoFit/>
          </a:bodyPr>
          <a:lstStyle/>
          <a:p>
            <a:r>
              <a:rPr lang="it-IT" sz="1400" dirty="0" smtClean="0">
                <a:solidFill>
                  <a:schemeClr val="bg1"/>
                </a:solidFill>
              </a:rPr>
              <a:t>Nella gestione pubblica previdenziale (Inps dipendenti, GIUP, </a:t>
            </a:r>
            <a:r>
              <a:rPr lang="it-IT" sz="1400" dirty="0" err="1" smtClean="0">
                <a:solidFill>
                  <a:schemeClr val="bg1"/>
                </a:solidFill>
              </a:rPr>
              <a:t>Enpals</a:t>
            </a:r>
            <a:r>
              <a:rPr lang="it-IT" sz="1400" dirty="0" smtClean="0">
                <a:solidFill>
                  <a:schemeClr val="bg1"/>
                </a:solidFill>
              </a:rPr>
              <a:t> ,Inpdap, etc.) si passa alla </a:t>
            </a:r>
            <a:r>
              <a:rPr lang="it-IT" sz="1400" b="1" dirty="0" smtClean="0">
                <a:solidFill>
                  <a:schemeClr val="bg1"/>
                </a:solidFill>
              </a:rPr>
              <a:t>generalizzazione globale del sistema di calcolo contributivo.</a:t>
            </a:r>
            <a:endParaRPr lang="it-IT" sz="1400" dirty="0" smtClean="0">
              <a:solidFill>
                <a:schemeClr val="bg1"/>
              </a:solidFill>
            </a:endParaRPr>
          </a:p>
          <a:p>
            <a:r>
              <a:rPr lang="it-IT" sz="1400" dirty="0" smtClean="0">
                <a:solidFill>
                  <a:schemeClr val="bg1"/>
                </a:solidFill>
              </a:rPr>
              <a:t>Sui versamenti previdenziali deve inoltre sussistere la </a:t>
            </a:r>
            <a:r>
              <a:rPr lang="it-IT" sz="1400" b="1" dirty="0" smtClean="0">
                <a:solidFill>
                  <a:schemeClr val="bg1"/>
                </a:solidFill>
              </a:rPr>
              <a:t>portabilità contributiva totale</a:t>
            </a:r>
            <a:r>
              <a:rPr lang="it-IT" sz="1400" dirty="0" smtClean="0">
                <a:solidFill>
                  <a:schemeClr val="bg1"/>
                </a:solidFill>
              </a:rPr>
              <a:t> fra Gestioni ed Enti di previdenza, secondo regole da stabilire (ultimo lavoro, maggior periodo di versamento o altre).</a:t>
            </a:r>
          </a:p>
          <a:p>
            <a:endParaRPr lang="it-IT" dirty="0"/>
          </a:p>
        </p:txBody>
      </p:sp>
    </p:spTree>
    <p:extLst>
      <p:ext uri="{BB962C8B-B14F-4D97-AF65-F5344CB8AC3E}">
        <p14:creationId xmlns:p14="http://schemas.microsoft.com/office/powerpoint/2010/main" val="231249666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13847</Words>
  <Application>Microsoft Office PowerPoint</Application>
  <PresentationFormat>Presentazione su schermo (4:3)</PresentationFormat>
  <Paragraphs>1098</Paragraphs>
  <Slides>128</Slides>
  <Notes>1</Notes>
  <HiddenSlides>0</HiddenSlides>
  <MMClips>0</MMClips>
  <ScaleCrop>false</ScaleCrop>
  <HeadingPairs>
    <vt:vector size="6" baseType="variant">
      <vt:variant>
        <vt:lpstr>Tema</vt:lpstr>
      </vt:variant>
      <vt:variant>
        <vt:i4>2</vt:i4>
      </vt:variant>
      <vt:variant>
        <vt:lpstr>Server OLE incorporati</vt:lpstr>
      </vt:variant>
      <vt:variant>
        <vt:i4>1</vt:i4>
      </vt:variant>
      <vt:variant>
        <vt:lpstr>Titoli diapositive</vt:lpstr>
      </vt:variant>
      <vt:variant>
        <vt:i4>128</vt:i4>
      </vt:variant>
    </vt:vector>
  </HeadingPairs>
  <TitlesOfParts>
    <vt:vector size="131" baseType="lpstr">
      <vt:lpstr>Tema di Office</vt:lpstr>
      <vt:lpstr>Winter</vt:lpstr>
      <vt:lpstr>Picture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Zampediverse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Chiara Dell'oro</dc:creator>
  <cp:lastModifiedBy>tiziana bellinvia</cp:lastModifiedBy>
  <cp:revision>241</cp:revision>
  <dcterms:created xsi:type="dcterms:W3CDTF">2014-05-06T10:12:45Z</dcterms:created>
  <dcterms:modified xsi:type="dcterms:W3CDTF">2014-09-29T10:50:12Z</dcterms:modified>
</cp:coreProperties>
</file>